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9" r:id="rId3"/>
    <p:sldId id="270" r:id="rId4"/>
    <p:sldId id="271" r:id="rId5"/>
    <p:sldId id="258" r:id="rId6"/>
    <p:sldId id="262" r:id="rId7"/>
    <p:sldId id="263" r:id="rId8"/>
    <p:sldId id="266" r:id="rId9"/>
    <p:sldId id="264" r:id="rId10"/>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002BA53D-F5A3-4C4C-9ECE-95A57F38D79D}">
          <p14:sldIdLst>
            <p14:sldId id="256"/>
            <p14:sldId id="269"/>
            <p14:sldId id="270"/>
            <p14:sldId id="271"/>
            <p14:sldId id="258"/>
            <p14:sldId id="262"/>
          </p14:sldIdLst>
        </p14:section>
        <p14:section name="Nenosaukta sadaļa" id="{E2ADBD7F-1C8E-4416-925A-31261CCC7660}">
          <p14:sldIdLst>
            <p14:sldId id="263"/>
            <p14:sldId id="266"/>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eB" initials="M" lastIdx="1" clrIdx="0">
    <p:extLst>
      <p:ext uri="{19B8F6BF-5375-455C-9EA6-DF929625EA0E}">
        <p15:presenceInfo xmlns:p15="http://schemas.microsoft.com/office/powerpoint/2012/main" userId="Marit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256"/>
    <a:srgbClr val="1C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Lapa1!$B$1</c:f>
              <c:strCache>
                <c:ptCount val="1"/>
                <c:pt idx="0">
                  <c:v>2021.GADS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9E4-4F5F-AC69-1645E8999F18}"/>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2-B9E4-4F5F-AC69-1645E8999F18}"/>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B9E4-4F5F-AC69-1645E8999F18}"/>
              </c:ext>
            </c:extLst>
          </c:dPt>
          <c:dLbls>
            <c:dLbl>
              <c:idx val="0"/>
              <c:tx>
                <c:rich>
                  <a:bodyPr/>
                  <a:lstStyle/>
                  <a:p>
                    <a:fld id="{DD8BF05A-CCE2-4351-BF44-01C7A152BC2F}" type="VALUE">
                      <a:rPr lang="en-US" b="1">
                        <a:latin typeface="+mj-lt"/>
                      </a:rPr>
                      <a:pPr/>
                      <a:t>[VĒRTĪBA]</a:t>
                    </a:fld>
                    <a:endParaRPr lang="lv-LV"/>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E4-4F5F-AC69-1645E8999F18}"/>
                </c:ext>
              </c:extLst>
            </c:dLbl>
            <c:dLbl>
              <c:idx val="1"/>
              <c:tx>
                <c:rich>
                  <a:bodyPr/>
                  <a:lstStyle/>
                  <a:p>
                    <a:fld id="{17A3618F-90FA-4970-9F25-F716356374A8}" type="VALUE">
                      <a:rPr lang="en-US" b="1">
                        <a:latin typeface="+mj-lt"/>
                      </a:rPr>
                      <a:pPr/>
                      <a:t>[VĒRTĪBA]</a:t>
                    </a:fld>
                    <a:endParaRPr lang="lv-LV"/>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E4-4F5F-AC69-1645E8999F18}"/>
                </c:ext>
              </c:extLst>
            </c:dLbl>
            <c:dLbl>
              <c:idx val="2"/>
              <c:tx>
                <c:rich>
                  <a:bodyPr/>
                  <a:lstStyle/>
                  <a:p>
                    <a:fld id="{AACAB02C-A992-4A43-8E5A-B2739E442552}" type="VALUE">
                      <a:rPr lang="en-US" b="1">
                        <a:latin typeface="+mj-lt"/>
                      </a:rPr>
                      <a:pPr/>
                      <a:t>[VĒRTĪBA]</a:t>
                    </a:fld>
                    <a:endParaRPr lang="lv-LV"/>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E4-4F5F-AC69-1645E8999F1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Lapa1!$A$2:$A$5</c:f>
              <c:strCache>
                <c:ptCount val="3"/>
                <c:pt idx="0">
                  <c:v>Kuldīgas pilsēta</c:v>
                </c:pt>
                <c:pt idx="1">
                  <c:v>Kuldīgas novada pagasti</c:v>
                </c:pt>
                <c:pt idx="2">
                  <c:v>Ventspils iela 15, birojs</c:v>
                </c:pt>
              </c:strCache>
              <c:extLst/>
            </c:strRef>
          </c:cat>
          <c:val>
            <c:numRef>
              <c:f>Lapa1!$B$2:$B$5</c:f>
              <c:numCache>
                <c:formatCode>0%</c:formatCode>
                <c:ptCount val="3"/>
                <c:pt idx="0">
                  <c:v>0.66</c:v>
                </c:pt>
                <c:pt idx="1">
                  <c:v>0.31</c:v>
                </c:pt>
                <c:pt idx="2">
                  <c:v>0.03</c:v>
                </c:pt>
              </c:numCache>
              <c:extLst/>
            </c:numRef>
          </c:val>
          <c:extLst>
            <c:ext xmlns:c16="http://schemas.microsoft.com/office/drawing/2014/chart" uri="{C3380CC4-5D6E-409C-BE32-E72D297353CC}">
              <c16:uniqueId val="{00000000-B9E4-4F5F-AC69-1645E8999F18}"/>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rgbClr val="123256"/>
                </a:solidFill>
                <a:latin typeface="+mj-lt"/>
                <a:ea typeface="+mn-ea"/>
                <a:cs typeface="+mn-cs"/>
              </a:defRPr>
            </a:pPr>
            <a:endParaRPr lang="lv-LV"/>
          </a:p>
        </c:txPr>
      </c:legendEntry>
      <c:legendEntry>
        <c:idx val="1"/>
        <c:txPr>
          <a:bodyPr rot="0" spcFirstLastPara="1" vertOverflow="ellipsis" vert="horz" wrap="square" anchor="ctr" anchorCtr="1"/>
          <a:lstStyle/>
          <a:p>
            <a:pPr>
              <a:defRPr sz="2400" b="1" i="0" u="none" strike="noStrike" kern="1200" baseline="0">
                <a:solidFill>
                  <a:srgbClr val="123256"/>
                </a:solidFill>
                <a:latin typeface="+mj-lt"/>
                <a:ea typeface="+mn-ea"/>
                <a:cs typeface="+mn-cs"/>
              </a:defRPr>
            </a:pPr>
            <a:endParaRPr lang="lv-LV"/>
          </a:p>
        </c:txPr>
      </c:legendEntry>
      <c:legendEntry>
        <c:idx val="2"/>
        <c:txPr>
          <a:bodyPr rot="0" spcFirstLastPara="1" vertOverflow="ellipsis" vert="horz" wrap="square" anchor="ctr" anchorCtr="1"/>
          <a:lstStyle/>
          <a:p>
            <a:pPr>
              <a:defRPr sz="2400" b="1" i="0" u="none" strike="noStrike" kern="1200" baseline="0">
                <a:solidFill>
                  <a:srgbClr val="123256"/>
                </a:solidFill>
                <a:latin typeface="+mj-lt"/>
                <a:ea typeface="+mn-ea"/>
                <a:cs typeface="+mn-cs"/>
              </a:defRPr>
            </a:pPr>
            <a:endParaRPr lang="lv-LV"/>
          </a:p>
        </c:txPr>
      </c:legendEntry>
      <c:layout>
        <c:manualLayout>
          <c:xMode val="edge"/>
          <c:yMode val="edge"/>
          <c:x val="1.4884588837162059E-2"/>
          <c:y val="0.89629507263738006"/>
          <c:w val="0.94799099018640365"/>
          <c:h val="8.7462631529024573E-2"/>
        </c:manualLayout>
      </c:layout>
      <c:overlay val="1"/>
      <c:spPr>
        <a:noFill/>
        <a:ln>
          <a:noFill/>
        </a:ln>
        <a:effectLst/>
      </c:spPr>
      <c:txPr>
        <a:bodyPr rot="0" spcFirstLastPara="1" vertOverflow="ellipsis" vert="horz" wrap="square" anchor="ctr" anchorCtr="1"/>
        <a:lstStyle/>
        <a:p>
          <a:pPr>
            <a:defRPr sz="2400" b="0" i="0" u="none" strike="noStrike" kern="1200" baseline="0">
              <a:solidFill>
                <a:srgbClr val="123256"/>
              </a:solidFill>
              <a:latin typeface="+mj-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46308D7-0F82-4D5F-AB75-3D9862701F03}" type="datetimeFigureOut">
              <a:rPr lang="lv-LV" smtClean="0"/>
              <a:t>25.08.2022.</a:t>
            </a:fld>
            <a:endParaRPr lang="lv-LV"/>
          </a:p>
        </p:txBody>
      </p:sp>
      <p:sp>
        <p:nvSpPr>
          <p:cNvPr id="4" name="Slaida attēla vietturi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F152E3FD-F484-4A38-A4BC-9DC4173C87FF}" type="slidenum">
              <a:rPr lang="lv-LV" smtClean="0"/>
              <a:t>‹#›</a:t>
            </a:fld>
            <a:endParaRPr lang="lv-LV"/>
          </a:p>
        </p:txBody>
      </p:sp>
    </p:spTree>
    <p:extLst>
      <p:ext uri="{BB962C8B-B14F-4D97-AF65-F5344CB8AC3E}">
        <p14:creationId xmlns:p14="http://schemas.microsoft.com/office/powerpoint/2010/main" val="418478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CC9B3D-BAB8-EE87-3BC5-86A52577513B}"/>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ACAE2B9F-8620-E19A-5BA8-A2CC38124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57F0955D-EFAC-056F-54EC-5C75FC038472}"/>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15EC9C39-BC0C-CF35-71FD-5DD720E380D1}"/>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8FAE8C3-F625-28A4-4A3D-764C049D1E33}"/>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254890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63EA1F3-85CC-5C46-F324-D83EE99C0A57}"/>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F08743BB-CB95-C856-7486-780862C6F37B}"/>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D53B5BC-8D1B-F312-37EA-3E4903C7F5A5}"/>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752EA0B6-EF5C-510A-E76A-2E884ED7640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DA14D015-4049-F6F2-A573-4354032ACFAB}"/>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382864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5205D0E9-57C3-5A3F-4990-5F718EE444B0}"/>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5B07611B-64D0-4040-5382-189857E89F6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84285513-1C1B-64CE-FDDF-5B4DED709403}"/>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46F2AD1E-A78C-D199-C0D7-D17B2E8CD2C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21D64B8-14FB-CD13-9BC4-7FA2599B2D3D}"/>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15083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6E86D3E-F2B9-8C59-6325-511DB8ABB6B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4B54E8A-A725-D288-FDBB-31C1D3F1E40E}"/>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C56F26CB-462C-006D-877C-F42C94E19906}"/>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3D86EA31-2FE7-B096-B7D9-1181A894045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ADE0F75-233C-AC79-F9C7-B6ADABE9EAAF}"/>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171468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890F544-3FA5-E751-747D-70E8686742E4}"/>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6816DC48-2327-4971-8766-F309A0AEC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64E7B441-9315-287C-2131-FDF64DD79560}"/>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AC6B3D32-805A-A59D-EA50-E88780016A2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D7F4AB0-A2B2-4E74-E8C0-B22BDC190484}"/>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9444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04F0DC9-91F2-74B4-3942-A64AADC8A08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E12A83FB-1E8C-60A5-E068-EAE8B5C45EDF}"/>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632E25F9-D77F-C370-2F4C-9CFF90947FE0}"/>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B4D71BCB-97D0-CFAA-9288-0B6BDE73D74C}"/>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6" name="Kājenes vietturis 5">
            <a:extLst>
              <a:ext uri="{FF2B5EF4-FFF2-40B4-BE49-F238E27FC236}">
                <a16:creationId xmlns:a16="http://schemas.microsoft.com/office/drawing/2014/main" id="{04F1B0C6-398B-8E5C-E78B-8971205DF49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6C10453A-DBB2-72D3-681B-DD6AB0AAB95F}"/>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194447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89F9248-20C9-31D5-72F7-2DEA7CAF25D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A7E7BE40-90A0-0797-D5DA-D54E3FE3A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2B272047-103B-C35C-D525-F621D9A092D6}"/>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1AE69277-E1B5-82A4-5107-35410C85B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60302DCE-7015-8C54-60FD-44643B20FF38}"/>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BFDFD77A-0610-A5BF-5E37-90B6664968FE}"/>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8" name="Kājenes vietturis 7">
            <a:extLst>
              <a:ext uri="{FF2B5EF4-FFF2-40B4-BE49-F238E27FC236}">
                <a16:creationId xmlns:a16="http://schemas.microsoft.com/office/drawing/2014/main" id="{4C0FF984-5C27-4BAC-E183-575C14665BA4}"/>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A09F2305-551D-7564-F935-48C939CF0270}"/>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423426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3144E10-B9E3-4A81-3030-9B3E5A8A0A3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3DAFCACF-78D2-355D-F556-FE718F07B2D0}"/>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4" name="Kājenes vietturis 3">
            <a:extLst>
              <a:ext uri="{FF2B5EF4-FFF2-40B4-BE49-F238E27FC236}">
                <a16:creationId xmlns:a16="http://schemas.microsoft.com/office/drawing/2014/main" id="{04DD77B1-150A-ECCA-8F3E-E397C354B918}"/>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259D346A-915B-F881-4E1E-6A5DD1C0377B}"/>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225458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E813C34-E29B-165B-1214-89C5B0C44CDD}"/>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3" name="Kājenes vietturis 2">
            <a:extLst>
              <a:ext uri="{FF2B5EF4-FFF2-40B4-BE49-F238E27FC236}">
                <a16:creationId xmlns:a16="http://schemas.microsoft.com/office/drawing/2014/main" id="{13AD960A-40F8-6956-6042-AE4E799B51DB}"/>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017E0296-324B-31A1-BC6B-55A2634B97A9}"/>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130693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0265C50-C9E6-5269-CFB6-F9CDD72A4ECA}"/>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769ED29B-5686-15D5-2E77-2AF63AE54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F4D58FB2-EA97-009F-E7A9-C73A5BDE0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B462EAF5-5E93-F2D4-41F7-186DC5088AA4}"/>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6" name="Kājenes vietturis 5">
            <a:extLst>
              <a:ext uri="{FF2B5EF4-FFF2-40B4-BE49-F238E27FC236}">
                <a16:creationId xmlns:a16="http://schemas.microsoft.com/office/drawing/2014/main" id="{6561AC91-6DD3-6843-2180-DF587DF68D00}"/>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B88AC3AB-3E03-F843-B0B6-951016B04DEE}"/>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16741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C0F96A7-3969-1DCC-854E-CF9EE5615126}"/>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B8AB2CA9-81FD-B59A-4499-18D3BEED6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F27B465F-EA40-1673-6A31-953754232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328C64F5-5F53-8F5B-FEC6-9E85544D325C}"/>
              </a:ext>
            </a:extLst>
          </p:cNvPr>
          <p:cNvSpPr>
            <a:spLocks noGrp="1"/>
          </p:cNvSpPr>
          <p:nvPr>
            <p:ph type="dt" sz="half" idx="10"/>
          </p:nvPr>
        </p:nvSpPr>
        <p:spPr/>
        <p:txBody>
          <a:bodyPr/>
          <a:lstStyle/>
          <a:p>
            <a:fld id="{85D6B9D6-D78C-46D5-BC3C-BC321042D0CE}" type="datetimeFigureOut">
              <a:rPr lang="lv-LV" smtClean="0"/>
              <a:t>25.08.2022.</a:t>
            </a:fld>
            <a:endParaRPr lang="lv-LV"/>
          </a:p>
        </p:txBody>
      </p:sp>
      <p:sp>
        <p:nvSpPr>
          <p:cNvPr id="6" name="Kājenes vietturis 5">
            <a:extLst>
              <a:ext uri="{FF2B5EF4-FFF2-40B4-BE49-F238E27FC236}">
                <a16:creationId xmlns:a16="http://schemas.microsoft.com/office/drawing/2014/main" id="{93C2FAA3-D115-8708-834D-2D7A75258E2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649416E-4A70-02DE-D8E1-8882DDE627C0}"/>
              </a:ext>
            </a:extLst>
          </p:cNvPr>
          <p:cNvSpPr>
            <a:spLocks noGrp="1"/>
          </p:cNvSpPr>
          <p:nvPr>
            <p:ph type="sldNum" sz="quarter" idx="12"/>
          </p:nvPr>
        </p:nvSpPr>
        <p:spPr/>
        <p:txBody>
          <a:bodyPr/>
          <a:lstStyle/>
          <a:p>
            <a:fld id="{D413B5F1-EBED-4FBB-9C1E-F47813E5B7A0}" type="slidenum">
              <a:rPr lang="lv-LV" smtClean="0"/>
              <a:t>‹#›</a:t>
            </a:fld>
            <a:endParaRPr lang="lv-LV"/>
          </a:p>
        </p:txBody>
      </p:sp>
    </p:spTree>
    <p:extLst>
      <p:ext uri="{BB962C8B-B14F-4D97-AF65-F5344CB8AC3E}">
        <p14:creationId xmlns:p14="http://schemas.microsoft.com/office/powerpoint/2010/main" val="55657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1AC96414-A4DE-B719-4468-7261FCE36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25E6899B-A89E-8304-3BE9-2F851947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D78C874-46AD-8CE4-E22A-5D25FFC4A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6B9D6-D78C-46D5-BC3C-BC321042D0CE}" type="datetimeFigureOut">
              <a:rPr lang="lv-LV" smtClean="0"/>
              <a:t>25.08.2022.</a:t>
            </a:fld>
            <a:endParaRPr lang="lv-LV"/>
          </a:p>
        </p:txBody>
      </p:sp>
      <p:sp>
        <p:nvSpPr>
          <p:cNvPr id="5" name="Kājenes vietturis 4">
            <a:extLst>
              <a:ext uri="{FF2B5EF4-FFF2-40B4-BE49-F238E27FC236}">
                <a16:creationId xmlns:a16="http://schemas.microsoft.com/office/drawing/2014/main" id="{FAA64BE9-4563-0F8F-2CAD-DDD8C7A9C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C2218FF4-1B28-E96A-225A-4ABDBABA1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3B5F1-EBED-4FBB-9C1E-F47813E5B7A0}" type="slidenum">
              <a:rPr lang="lv-LV" smtClean="0"/>
              <a:t>‹#›</a:t>
            </a:fld>
            <a:endParaRPr lang="lv-LV"/>
          </a:p>
        </p:txBody>
      </p:sp>
    </p:spTree>
    <p:extLst>
      <p:ext uri="{BB962C8B-B14F-4D97-AF65-F5344CB8AC3E}">
        <p14:creationId xmlns:p14="http://schemas.microsoft.com/office/powerpoint/2010/main" val="211909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369C01-8B8A-6764-050A-85649729B711}"/>
              </a:ext>
            </a:extLst>
          </p:cNvPr>
          <p:cNvSpPr>
            <a:spLocks noGrp="1"/>
          </p:cNvSpPr>
          <p:nvPr>
            <p:ph type="ctrTitle"/>
          </p:nvPr>
        </p:nvSpPr>
        <p:spPr>
          <a:xfrm>
            <a:off x="1072243" y="1122363"/>
            <a:ext cx="10047513" cy="2387600"/>
          </a:xfrm>
        </p:spPr>
        <p:txBody>
          <a:bodyPr>
            <a:normAutofit/>
          </a:bodyPr>
          <a:lstStyle/>
          <a:p>
            <a:r>
              <a:rPr lang="lv-LV" sz="6600" b="1" dirty="0">
                <a:solidFill>
                  <a:srgbClr val="123256"/>
                </a:solidFill>
              </a:rPr>
              <a:t>SIA </a:t>
            </a:r>
            <a:r>
              <a:rPr lang="lv-LV" sz="6600" dirty="0">
                <a:solidFill>
                  <a:srgbClr val="123256"/>
                </a:solidFill>
              </a:rPr>
              <a:t>"</a:t>
            </a:r>
            <a:r>
              <a:rPr lang="lv-LV" sz="6600" b="1" dirty="0">
                <a:solidFill>
                  <a:srgbClr val="123256"/>
                </a:solidFill>
              </a:rPr>
              <a:t>KULDĪGAS ŪDENS</a:t>
            </a:r>
            <a:r>
              <a:rPr lang="lv-LV" sz="6600" dirty="0">
                <a:solidFill>
                  <a:srgbClr val="123256"/>
                </a:solidFill>
              </a:rPr>
              <a:t>"</a:t>
            </a:r>
            <a:endParaRPr lang="lv-LV" sz="6600" b="1" dirty="0">
              <a:solidFill>
                <a:srgbClr val="123256"/>
              </a:solidFill>
            </a:endParaRPr>
          </a:p>
        </p:txBody>
      </p:sp>
      <p:sp>
        <p:nvSpPr>
          <p:cNvPr id="3" name="Apakšvirsraksts 2">
            <a:extLst>
              <a:ext uri="{FF2B5EF4-FFF2-40B4-BE49-F238E27FC236}">
                <a16:creationId xmlns:a16="http://schemas.microsoft.com/office/drawing/2014/main" id="{C60A85D9-0A65-BA39-0424-4DF218E429B8}"/>
              </a:ext>
            </a:extLst>
          </p:cNvPr>
          <p:cNvSpPr>
            <a:spLocks noGrp="1"/>
          </p:cNvSpPr>
          <p:nvPr>
            <p:ph type="subTitle" idx="1"/>
          </p:nvPr>
        </p:nvSpPr>
        <p:spPr/>
        <p:txBody>
          <a:bodyPr>
            <a:normAutofit/>
          </a:bodyPr>
          <a:lstStyle/>
          <a:p>
            <a:r>
              <a:rPr lang="lv-LV" sz="6000" b="1" dirty="0">
                <a:solidFill>
                  <a:srgbClr val="123256"/>
                </a:solidFill>
                <a:latin typeface="+mj-lt"/>
              </a:rPr>
              <a:t>2021. – 2022.</a:t>
            </a:r>
          </a:p>
        </p:txBody>
      </p:sp>
      <p:pic>
        <p:nvPicPr>
          <p:cNvPr id="5" name="Attēls 4">
            <a:extLst>
              <a:ext uri="{FF2B5EF4-FFF2-40B4-BE49-F238E27FC236}">
                <a16:creationId xmlns:a16="http://schemas.microsoft.com/office/drawing/2014/main" id="{3E241F31-2704-D749-5FB2-3E9A417A3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814" y="465980"/>
            <a:ext cx="6228372" cy="801113"/>
          </a:xfrm>
          <a:prstGeom prst="rect">
            <a:avLst/>
          </a:prstGeom>
        </p:spPr>
      </p:pic>
    </p:spTree>
    <p:extLst>
      <p:ext uri="{BB962C8B-B14F-4D97-AF65-F5344CB8AC3E}">
        <p14:creationId xmlns:p14="http://schemas.microsoft.com/office/powerpoint/2010/main" val="86302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0C13EE-C326-36D4-FF2D-188FF956F85D}"/>
              </a:ext>
            </a:extLst>
          </p:cNvPr>
          <p:cNvSpPr>
            <a:spLocks noGrp="1"/>
          </p:cNvSpPr>
          <p:nvPr>
            <p:ph type="title"/>
          </p:nvPr>
        </p:nvSpPr>
        <p:spPr>
          <a:xfrm>
            <a:off x="838200" y="323181"/>
            <a:ext cx="10515600" cy="473774"/>
          </a:xfrm>
        </p:spPr>
        <p:txBody>
          <a:bodyPr>
            <a:normAutofit fontScale="90000"/>
          </a:bodyPr>
          <a:lstStyle/>
          <a:p>
            <a:r>
              <a:rPr lang="lv-LV" sz="2800" b="1" dirty="0">
                <a:solidFill>
                  <a:srgbClr val="123256"/>
                </a:solidFill>
              </a:rPr>
              <a:t>Ūdensvadu remonti pagastos</a:t>
            </a:r>
          </a:p>
        </p:txBody>
      </p:sp>
      <p:graphicFrame>
        <p:nvGraphicFramePr>
          <p:cNvPr id="4" name="Tabula 4">
            <a:extLst>
              <a:ext uri="{FF2B5EF4-FFF2-40B4-BE49-F238E27FC236}">
                <a16:creationId xmlns:a16="http://schemas.microsoft.com/office/drawing/2014/main" id="{B68B3BFC-88FD-23F1-4351-9F9F7FE71111}"/>
              </a:ext>
            </a:extLst>
          </p:cNvPr>
          <p:cNvGraphicFramePr>
            <a:graphicFrameLocks noGrp="1"/>
          </p:cNvGraphicFramePr>
          <p:nvPr>
            <p:ph idx="1"/>
            <p:extLst>
              <p:ext uri="{D42A27DB-BD31-4B8C-83A1-F6EECF244321}">
                <p14:modId xmlns:p14="http://schemas.microsoft.com/office/powerpoint/2010/main" val="464971413"/>
              </p:ext>
            </p:extLst>
          </p:nvPr>
        </p:nvGraphicFramePr>
        <p:xfrm>
          <a:off x="317380" y="929081"/>
          <a:ext cx="11557239" cy="5652662"/>
        </p:xfrm>
        <a:graphic>
          <a:graphicData uri="http://schemas.openxmlformats.org/drawingml/2006/table">
            <a:tbl>
              <a:tblPr firstRow="1" bandRow="1">
                <a:tableStyleId>{21E4AEA4-8DFA-4A89-87EB-49C32662AFE0}</a:tableStyleId>
              </a:tblPr>
              <a:tblGrid>
                <a:gridCol w="388006">
                  <a:extLst>
                    <a:ext uri="{9D8B030D-6E8A-4147-A177-3AD203B41FA5}">
                      <a16:colId xmlns:a16="http://schemas.microsoft.com/office/drawing/2014/main" val="4233210872"/>
                    </a:ext>
                  </a:extLst>
                </a:gridCol>
                <a:gridCol w="896129">
                  <a:extLst>
                    <a:ext uri="{9D8B030D-6E8A-4147-A177-3AD203B41FA5}">
                      <a16:colId xmlns:a16="http://schemas.microsoft.com/office/drawing/2014/main" val="601543884"/>
                    </a:ext>
                  </a:extLst>
                </a:gridCol>
                <a:gridCol w="642069">
                  <a:extLst>
                    <a:ext uri="{9D8B030D-6E8A-4147-A177-3AD203B41FA5}">
                      <a16:colId xmlns:a16="http://schemas.microsoft.com/office/drawing/2014/main" val="66269459"/>
                    </a:ext>
                  </a:extLst>
                </a:gridCol>
                <a:gridCol w="642069">
                  <a:extLst>
                    <a:ext uri="{9D8B030D-6E8A-4147-A177-3AD203B41FA5}">
                      <a16:colId xmlns:a16="http://schemas.microsoft.com/office/drawing/2014/main" val="4137448779"/>
                    </a:ext>
                  </a:extLst>
                </a:gridCol>
                <a:gridCol w="642069">
                  <a:extLst>
                    <a:ext uri="{9D8B030D-6E8A-4147-A177-3AD203B41FA5}">
                      <a16:colId xmlns:a16="http://schemas.microsoft.com/office/drawing/2014/main" val="1169790385"/>
                    </a:ext>
                  </a:extLst>
                </a:gridCol>
                <a:gridCol w="642069">
                  <a:extLst>
                    <a:ext uri="{9D8B030D-6E8A-4147-A177-3AD203B41FA5}">
                      <a16:colId xmlns:a16="http://schemas.microsoft.com/office/drawing/2014/main" val="559218022"/>
                    </a:ext>
                  </a:extLst>
                </a:gridCol>
                <a:gridCol w="642069">
                  <a:extLst>
                    <a:ext uri="{9D8B030D-6E8A-4147-A177-3AD203B41FA5}">
                      <a16:colId xmlns:a16="http://schemas.microsoft.com/office/drawing/2014/main" val="3470024887"/>
                    </a:ext>
                  </a:extLst>
                </a:gridCol>
                <a:gridCol w="642069">
                  <a:extLst>
                    <a:ext uri="{9D8B030D-6E8A-4147-A177-3AD203B41FA5}">
                      <a16:colId xmlns:a16="http://schemas.microsoft.com/office/drawing/2014/main" val="1071705558"/>
                    </a:ext>
                  </a:extLst>
                </a:gridCol>
                <a:gridCol w="642069">
                  <a:extLst>
                    <a:ext uri="{9D8B030D-6E8A-4147-A177-3AD203B41FA5}">
                      <a16:colId xmlns:a16="http://schemas.microsoft.com/office/drawing/2014/main" val="1695712248"/>
                    </a:ext>
                  </a:extLst>
                </a:gridCol>
                <a:gridCol w="642069">
                  <a:extLst>
                    <a:ext uri="{9D8B030D-6E8A-4147-A177-3AD203B41FA5}">
                      <a16:colId xmlns:a16="http://schemas.microsoft.com/office/drawing/2014/main" val="728173355"/>
                    </a:ext>
                  </a:extLst>
                </a:gridCol>
                <a:gridCol w="642069">
                  <a:extLst>
                    <a:ext uri="{9D8B030D-6E8A-4147-A177-3AD203B41FA5}">
                      <a16:colId xmlns:a16="http://schemas.microsoft.com/office/drawing/2014/main" val="392624958"/>
                    </a:ext>
                  </a:extLst>
                </a:gridCol>
                <a:gridCol w="642069">
                  <a:extLst>
                    <a:ext uri="{9D8B030D-6E8A-4147-A177-3AD203B41FA5}">
                      <a16:colId xmlns:a16="http://schemas.microsoft.com/office/drawing/2014/main" val="1682799683"/>
                    </a:ext>
                  </a:extLst>
                </a:gridCol>
                <a:gridCol w="642069">
                  <a:extLst>
                    <a:ext uri="{9D8B030D-6E8A-4147-A177-3AD203B41FA5}">
                      <a16:colId xmlns:a16="http://schemas.microsoft.com/office/drawing/2014/main" val="2009202932"/>
                    </a:ext>
                  </a:extLst>
                </a:gridCol>
                <a:gridCol w="642069">
                  <a:extLst>
                    <a:ext uri="{9D8B030D-6E8A-4147-A177-3AD203B41FA5}">
                      <a16:colId xmlns:a16="http://schemas.microsoft.com/office/drawing/2014/main" val="683474701"/>
                    </a:ext>
                  </a:extLst>
                </a:gridCol>
                <a:gridCol w="642069">
                  <a:extLst>
                    <a:ext uri="{9D8B030D-6E8A-4147-A177-3AD203B41FA5}">
                      <a16:colId xmlns:a16="http://schemas.microsoft.com/office/drawing/2014/main" val="4019966744"/>
                    </a:ext>
                  </a:extLst>
                </a:gridCol>
                <a:gridCol w="642069">
                  <a:extLst>
                    <a:ext uri="{9D8B030D-6E8A-4147-A177-3AD203B41FA5}">
                      <a16:colId xmlns:a16="http://schemas.microsoft.com/office/drawing/2014/main" val="2408258553"/>
                    </a:ext>
                  </a:extLst>
                </a:gridCol>
                <a:gridCol w="642069">
                  <a:extLst>
                    <a:ext uri="{9D8B030D-6E8A-4147-A177-3AD203B41FA5}">
                      <a16:colId xmlns:a16="http://schemas.microsoft.com/office/drawing/2014/main" val="851501362"/>
                    </a:ext>
                  </a:extLst>
                </a:gridCol>
                <a:gridCol w="642069">
                  <a:extLst>
                    <a:ext uri="{9D8B030D-6E8A-4147-A177-3AD203B41FA5}">
                      <a16:colId xmlns:a16="http://schemas.microsoft.com/office/drawing/2014/main" val="484899344"/>
                    </a:ext>
                  </a:extLst>
                </a:gridCol>
              </a:tblGrid>
              <a:tr h="441002">
                <a:tc rowSpan="2">
                  <a:txBody>
                    <a:bodyPr/>
                    <a:lstStyle/>
                    <a:p>
                      <a:pPr algn="ctr" fontAlgn="ctr"/>
                      <a:r>
                        <a:rPr lang="lv-LV" sz="1200" b="1" u="none" strike="noStrike" dirty="0">
                          <a:solidFill>
                            <a:srgbClr val="000000"/>
                          </a:solidFill>
                          <a:effectLst/>
                          <a:latin typeface="+mj-lt"/>
                        </a:rPr>
                        <a:t>Nr.</a:t>
                      </a:r>
                      <a:br>
                        <a:rPr lang="lv-LV" sz="1200" b="1" u="none" strike="noStrike" dirty="0">
                          <a:solidFill>
                            <a:srgbClr val="000000"/>
                          </a:solidFill>
                          <a:effectLst/>
                          <a:latin typeface="+mj-lt"/>
                        </a:rPr>
                      </a:br>
                      <a:r>
                        <a:rPr lang="lv-LV" sz="1200" b="1" u="none" strike="noStrike" dirty="0">
                          <a:solidFill>
                            <a:srgbClr val="000000"/>
                          </a:solidFill>
                          <a:effectLst/>
                          <a:latin typeface="+mj-lt"/>
                        </a:rPr>
                        <a:t>p.k.</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rowSpan="2">
                  <a:txBody>
                    <a:bodyPr/>
                    <a:lstStyle/>
                    <a:p>
                      <a:pPr algn="ctr" fontAlgn="ctr"/>
                      <a:r>
                        <a:rPr lang="lv-LV" sz="1200" b="1" u="none" strike="noStrike" dirty="0">
                          <a:solidFill>
                            <a:srgbClr val="000000"/>
                          </a:solidFill>
                          <a:effectLst/>
                          <a:latin typeface="+mj-lt"/>
                        </a:rPr>
                        <a:t>PAGASTS </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gridSpan="2">
                  <a:txBody>
                    <a:bodyPr/>
                    <a:lstStyle/>
                    <a:p>
                      <a:pPr algn="ctr" fontAlgn="ctr"/>
                      <a:r>
                        <a:rPr lang="lv-LV" sz="1200" b="1" u="none" strike="noStrike" dirty="0">
                          <a:solidFill>
                            <a:srgbClr val="000000"/>
                          </a:solidFill>
                          <a:effectLst/>
                          <a:latin typeface="+mj-lt"/>
                        </a:rPr>
                        <a:t>2014</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2015</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2016</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2017</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2018</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2019</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2020</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tc gridSpan="2">
                  <a:txBody>
                    <a:bodyPr/>
                    <a:lstStyle/>
                    <a:p>
                      <a:pPr algn="ctr" fontAlgn="ctr"/>
                      <a:r>
                        <a:rPr lang="lv-LV" sz="1200" b="1" u="none" strike="noStrike" dirty="0">
                          <a:solidFill>
                            <a:srgbClr val="000000"/>
                          </a:solidFill>
                          <a:effectLst/>
                          <a:latin typeface="+mj-lt"/>
                        </a:rPr>
                        <a:t>2021</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hMerge="1">
                  <a:txBody>
                    <a:bodyPr/>
                    <a:lstStyle/>
                    <a:p>
                      <a:endParaRPr lang="lv-LV"/>
                    </a:p>
                  </a:txBody>
                  <a:tcPr/>
                </a:tc>
                <a:extLst>
                  <a:ext uri="{0D108BD9-81ED-4DB2-BD59-A6C34878D82A}">
                    <a16:rowId xmlns:a16="http://schemas.microsoft.com/office/drawing/2014/main" val="511583429"/>
                  </a:ext>
                </a:extLst>
              </a:tr>
              <a:tr h="441002">
                <a:tc vMerge="1">
                  <a:txBody>
                    <a:bodyPr/>
                    <a:lstStyle/>
                    <a:p>
                      <a:endParaRPr lang="lv-LV"/>
                    </a:p>
                  </a:txBody>
                  <a:tcPr/>
                </a:tc>
                <a:tc vMerge="1">
                  <a:txBody>
                    <a:bodyPr/>
                    <a:lstStyle/>
                    <a:p>
                      <a:endParaRPr lang="lv-LV"/>
                    </a:p>
                  </a:txBody>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EUR</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200" b="1" u="none" strike="noStrike" dirty="0">
                          <a:solidFill>
                            <a:srgbClr val="000000"/>
                          </a:solidFill>
                          <a:effectLst/>
                          <a:latin typeface="+mj-lt"/>
                        </a:rPr>
                        <a:t>m</a:t>
                      </a:r>
                      <a:endParaRPr lang="lv-LV" sz="12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565562734"/>
                  </a:ext>
                </a:extLst>
              </a:tr>
              <a:tr h="275229">
                <a:tc>
                  <a:txBody>
                    <a:bodyPr/>
                    <a:lstStyle/>
                    <a:p>
                      <a:pPr algn="ctr" fontAlgn="b"/>
                      <a:r>
                        <a:rPr lang="lv-LV" sz="1200" b="1" u="none" strike="noStrike" dirty="0">
                          <a:solidFill>
                            <a:srgbClr val="000000"/>
                          </a:solidFill>
                          <a:effectLst/>
                          <a:latin typeface="+mj-lt"/>
                        </a:rPr>
                        <a:t>1.</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Gudenieki</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2 718.04</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287.04</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31</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62.08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397.19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382.56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2 622.24</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580.19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240.76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15</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88792113"/>
                  </a:ext>
                </a:extLst>
              </a:tr>
              <a:tr h="289309">
                <a:tc>
                  <a:txBody>
                    <a:bodyPr/>
                    <a:lstStyle/>
                    <a:p>
                      <a:pPr algn="ctr" fontAlgn="b"/>
                      <a:r>
                        <a:rPr lang="lv-LV" sz="1200" b="1" u="none" strike="noStrike" dirty="0">
                          <a:solidFill>
                            <a:srgbClr val="000000"/>
                          </a:solidFill>
                          <a:effectLst/>
                          <a:latin typeface="+mj-lt"/>
                        </a:rPr>
                        <a:t>2.</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Īvande</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1 168.61</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48</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1 068.71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775.08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353.43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76</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1 262.49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22</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9.42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157.38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37.40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561992570"/>
                  </a:ext>
                </a:extLst>
              </a:tr>
              <a:tr h="239428">
                <a:tc>
                  <a:txBody>
                    <a:bodyPr/>
                    <a:lstStyle/>
                    <a:p>
                      <a:pPr algn="ctr" fontAlgn="b"/>
                      <a:r>
                        <a:rPr lang="lv-LV" sz="1200" b="1" u="none" strike="noStrike" dirty="0">
                          <a:solidFill>
                            <a:srgbClr val="000000"/>
                          </a:solidFill>
                          <a:effectLst/>
                          <a:latin typeface="+mj-lt"/>
                        </a:rPr>
                        <a:t>3.</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Kabile</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336.47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39</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1 396.67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229</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244.15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333.70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771.22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6</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1 022.21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76.21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338.78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40</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734465599"/>
                  </a:ext>
                </a:extLst>
              </a:tr>
              <a:tr h="249406">
                <a:tc>
                  <a:txBody>
                    <a:bodyPr/>
                    <a:lstStyle/>
                    <a:p>
                      <a:pPr algn="ctr" fontAlgn="b"/>
                      <a:r>
                        <a:rPr lang="lv-LV" sz="1200" b="1" u="none" strike="noStrike" dirty="0">
                          <a:solidFill>
                            <a:srgbClr val="000000"/>
                          </a:solidFill>
                          <a:effectLst/>
                          <a:latin typeface="+mj-lt"/>
                        </a:rPr>
                        <a:t>4.</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Kurmāle</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312.88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100.97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628.73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65</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226.92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579.83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723.80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220.89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352.00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531635424"/>
                  </a:ext>
                </a:extLst>
              </a:tr>
              <a:tr h="269356">
                <a:tc>
                  <a:txBody>
                    <a:bodyPr/>
                    <a:lstStyle/>
                    <a:p>
                      <a:pPr algn="ctr" fontAlgn="b"/>
                      <a:r>
                        <a:rPr lang="lv-LV" sz="1200" b="1" u="none" strike="noStrike" dirty="0">
                          <a:solidFill>
                            <a:srgbClr val="000000"/>
                          </a:solidFill>
                          <a:effectLst/>
                          <a:latin typeface="+mj-lt"/>
                        </a:rPr>
                        <a:t>5.</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Laidi</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2 183.79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87</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1 601.93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1 326.66</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35</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2 069.22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42</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1 216.38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6</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990.32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4 539.24</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118</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5 647.83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187</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604466664"/>
                  </a:ext>
                </a:extLst>
              </a:tr>
              <a:tr h="299285">
                <a:tc>
                  <a:txBody>
                    <a:bodyPr/>
                    <a:lstStyle/>
                    <a:p>
                      <a:pPr algn="ctr" fontAlgn="b"/>
                      <a:r>
                        <a:rPr lang="lv-LV" sz="1200" b="1" u="none" strike="noStrike" dirty="0">
                          <a:solidFill>
                            <a:srgbClr val="000000"/>
                          </a:solidFill>
                          <a:effectLst/>
                          <a:latin typeface="+mj-lt"/>
                        </a:rPr>
                        <a:t>6.</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Padure</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1 855.03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4</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587.67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76</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481.93</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96</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225.97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59</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399.91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184.39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184.56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12.93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358518941"/>
                  </a:ext>
                </a:extLst>
              </a:tr>
              <a:tr h="279331">
                <a:tc>
                  <a:txBody>
                    <a:bodyPr/>
                    <a:lstStyle/>
                    <a:p>
                      <a:pPr algn="ctr" fontAlgn="b"/>
                      <a:r>
                        <a:rPr lang="lv-LV" sz="1200" b="1" u="none" strike="noStrike" dirty="0">
                          <a:solidFill>
                            <a:srgbClr val="000000"/>
                          </a:solidFill>
                          <a:effectLst/>
                          <a:latin typeface="+mj-lt"/>
                        </a:rPr>
                        <a:t>7.</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Pelči</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1 914.56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757.96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252.87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48</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32.77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124.74</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34.42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535.96</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60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217.97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30</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884965594"/>
                  </a:ext>
                </a:extLst>
              </a:tr>
              <a:tr h="259382">
                <a:tc>
                  <a:txBody>
                    <a:bodyPr/>
                    <a:lstStyle/>
                    <a:p>
                      <a:pPr algn="ctr" fontAlgn="b"/>
                      <a:r>
                        <a:rPr lang="lv-LV" sz="1200" b="1" u="none" strike="noStrike" dirty="0">
                          <a:solidFill>
                            <a:srgbClr val="000000"/>
                          </a:solidFill>
                          <a:effectLst/>
                          <a:latin typeface="+mj-lt"/>
                        </a:rPr>
                        <a:t>8.</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Renda</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1 769.75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246.65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1 090.20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160</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853.06</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106</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431.15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32</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573.32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9</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1 081.12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77</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59.90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945235826"/>
                  </a:ext>
                </a:extLst>
              </a:tr>
              <a:tr h="259380">
                <a:tc>
                  <a:txBody>
                    <a:bodyPr/>
                    <a:lstStyle/>
                    <a:p>
                      <a:pPr algn="ctr" fontAlgn="b"/>
                      <a:r>
                        <a:rPr lang="lv-LV" sz="1200" b="1" u="none" strike="noStrike" dirty="0">
                          <a:solidFill>
                            <a:srgbClr val="000000"/>
                          </a:solidFill>
                          <a:effectLst/>
                          <a:latin typeface="+mj-lt"/>
                        </a:rPr>
                        <a:t>9.</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Rumba</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677.79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14</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874.71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1 078.87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12</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690.66</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86</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342.25</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103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5 727.42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38</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686.61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537855909"/>
                  </a:ext>
                </a:extLst>
              </a:tr>
              <a:tr h="249406">
                <a:tc>
                  <a:txBody>
                    <a:bodyPr/>
                    <a:lstStyle/>
                    <a:p>
                      <a:pPr algn="ctr" fontAlgn="b"/>
                      <a:r>
                        <a:rPr lang="lv-LV" sz="1200" b="1" u="none" strike="noStrike" dirty="0">
                          <a:solidFill>
                            <a:srgbClr val="000000"/>
                          </a:solidFill>
                          <a:effectLst/>
                          <a:latin typeface="+mj-lt"/>
                        </a:rPr>
                        <a:t>10.</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Vārme</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512.62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93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809.55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1 488.72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72</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582.02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50</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335.50</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740.08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78</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4 833.98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201</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213.59</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13</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936166528"/>
                  </a:ext>
                </a:extLst>
              </a:tr>
              <a:tr h="279331">
                <a:tc>
                  <a:txBody>
                    <a:bodyPr/>
                    <a:lstStyle/>
                    <a:p>
                      <a:pPr algn="ctr" fontAlgn="b"/>
                      <a:r>
                        <a:rPr lang="lv-LV" sz="1200" b="1" u="none" strike="noStrike" dirty="0">
                          <a:solidFill>
                            <a:srgbClr val="000000"/>
                          </a:solidFill>
                          <a:effectLst/>
                          <a:latin typeface="+mj-lt"/>
                        </a:rPr>
                        <a:t>11.</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a:solidFill>
                            <a:srgbClr val="000000"/>
                          </a:solidFill>
                          <a:effectLst/>
                          <a:latin typeface="+mj-lt"/>
                        </a:rPr>
                        <a:t>Turlava</a:t>
                      </a:r>
                      <a:endParaRPr lang="lv-LV" sz="1200" b="1"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1 221.43</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573.81</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518.35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3</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335.92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52</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290.27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152.17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1 909.07</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20</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1 263.08</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917286913"/>
                  </a:ext>
                </a:extLst>
              </a:tr>
              <a:tr h="259382">
                <a:tc>
                  <a:txBody>
                    <a:bodyPr/>
                    <a:lstStyle/>
                    <a:p>
                      <a:pPr algn="ctr" fontAlgn="b"/>
                      <a:r>
                        <a:rPr lang="lv-LV" sz="1200" b="1" u="none" strike="noStrike" dirty="0">
                          <a:solidFill>
                            <a:srgbClr val="000000"/>
                          </a:solidFill>
                          <a:effectLst/>
                          <a:latin typeface="+mj-lt"/>
                        </a:rPr>
                        <a:t>12.</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Ēdole</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550</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2 241.96</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448.47</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971.32</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11</a:t>
                      </a:r>
                      <a:endParaRPr lang="lv-LV" sz="12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941807750"/>
                  </a:ext>
                </a:extLst>
              </a:tr>
              <a:tr h="239427">
                <a:tc>
                  <a:txBody>
                    <a:bodyPr/>
                    <a:lstStyle/>
                    <a:p>
                      <a:pPr algn="ctr" fontAlgn="b"/>
                      <a:r>
                        <a:rPr lang="lv-LV" sz="1200" b="1" u="none" strike="noStrike" dirty="0">
                          <a:solidFill>
                            <a:srgbClr val="000000"/>
                          </a:solidFill>
                          <a:effectLst/>
                          <a:latin typeface="+mj-lt"/>
                        </a:rPr>
                        <a:t>13.</a:t>
                      </a:r>
                      <a:endParaRPr lang="lv-LV" sz="1200" b="1" i="0" u="none" strike="noStrike" dirty="0">
                        <a:solidFill>
                          <a:srgbClr val="000000"/>
                        </a:solidFill>
                        <a:effectLst/>
                        <a:latin typeface="+mj-lt"/>
                      </a:endParaRPr>
                    </a:p>
                  </a:txBody>
                  <a:tcPr marL="9525" marR="9525" marT="9525" marB="0" anchor="b"/>
                </a:tc>
                <a:tc>
                  <a:txBody>
                    <a:bodyPr/>
                    <a:lstStyle/>
                    <a:p>
                      <a:pPr algn="l" fontAlgn="b"/>
                      <a:r>
                        <a:rPr lang="lv-LV" sz="1200" b="1" u="none" strike="noStrike" dirty="0">
                          <a:solidFill>
                            <a:srgbClr val="000000"/>
                          </a:solidFill>
                          <a:effectLst/>
                          <a:latin typeface="+mj-lt"/>
                        </a:rPr>
                        <a:t>Snēpele</a:t>
                      </a:r>
                      <a:endParaRPr lang="lv-LV" sz="1200" b="1"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1 487.15</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a:solidFill>
                            <a:srgbClr val="000000"/>
                          </a:solidFill>
                          <a:effectLst/>
                          <a:latin typeface="+mj-lt"/>
                        </a:rPr>
                        <a:t> </a:t>
                      </a:r>
                      <a:endParaRPr lang="lv-LV" sz="1200" b="0" i="0" u="none" strike="noStrike">
                        <a:solidFill>
                          <a:srgbClr val="000000"/>
                        </a:solidFill>
                        <a:effectLst/>
                        <a:latin typeface="+mj-lt"/>
                      </a:endParaRPr>
                    </a:p>
                  </a:txBody>
                  <a:tcPr marL="9525" marR="9525" marT="9525" marB="0" anchor="b"/>
                </a:tc>
                <a:tc>
                  <a:txBody>
                    <a:bodyPr/>
                    <a:lstStyle/>
                    <a:p>
                      <a:pPr algn="r" fontAlgn="b"/>
                      <a:r>
                        <a:rPr lang="lv-LV" sz="1200" b="0" u="none" strike="noStrike">
                          <a:solidFill>
                            <a:srgbClr val="000000"/>
                          </a:solidFill>
                          <a:effectLst/>
                          <a:latin typeface="+mj-lt"/>
                        </a:rPr>
                        <a:t>277.02</a:t>
                      </a:r>
                      <a:endParaRPr lang="lv-LV" sz="1200" b="0" i="0" u="none" strike="noStrike">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tc>
                  <a:txBody>
                    <a:bodyPr/>
                    <a:lstStyle/>
                    <a:p>
                      <a:pPr algn="r" fontAlgn="b"/>
                      <a:r>
                        <a:rPr lang="lv-LV" sz="1200" b="0" u="none" strike="noStrike" dirty="0">
                          <a:solidFill>
                            <a:srgbClr val="000000"/>
                          </a:solidFill>
                          <a:effectLst/>
                          <a:latin typeface="+mj-lt"/>
                        </a:rPr>
                        <a:t>26.92</a:t>
                      </a:r>
                      <a:endParaRPr lang="lv-LV" sz="1200" b="0" i="0" u="none" strike="noStrike" dirty="0">
                        <a:solidFill>
                          <a:srgbClr val="000000"/>
                        </a:solidFill>
                        <a:effectLst/>
                        <a:latin typeface="+mj-lt"/>
                      </a:endParaRPr>
                    </a:p>
                  </a:txBody>
                  <a:tcPr marL="9525" marR="9525" marT="9525" marB="0" anchor="b"/>
                </a:tc>
                <a:tc>
                  <a:txBody>
                    <a:bodyPr/>
                    <a:lstStyle/>
                    <a:p>
                      <a:pPr algn="ctr" fontAlgn="b"/>
                      <a:r>
                        <a:rPr lang="lv-LV" sz="1200" b="0" u="none" strike="noStrike" dirty="0">
                          <a:solidFill>
                            <a:srgbClr val="000000"/>
                          </a:solidFill>
                          <a:effectLst/>
                          <a:latin typeface="+mj-lt"/>
                        </a:rPr>
                        <a:t> </a:t>
                      </a:r>
                      <a:endParaRPr lang="lv-LV" sz="12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336922448"/>
                  </a:ext>
                </a:extLst>
              </a:tr>
              <a:tr h="441002">
                <a:tc gridSpan="2">
                  <a:txBody>
                    <a:bodyPr/>
                    <a:lstStyle/>
                    <a:p>
                      <a:pPr algn="r" fontAlgn="b"/>
                      <a:r>
                        <a:rPr lang="lv-LV" sz="1200" b="1" u="none" strike="noStrike" dirty="0">
                          <a:solidFill>
                            <a:srgbClr val="000000"/>
                          </a:solidFill>
                          <a:effectLst/>
                          <a:latin typeface="+mj-lt"/>
                        </a:rPr>
                        <a:t>Kopā, EUR</a:t>
                      </a:r>
                      <a:endParaRPr lang="lv-LV" sz="1200" b="1" i="0" u="none" strike="noStrike" dirty="0">
                        <a:solidFill>
                          <a:srgbClr val="000000"/>
                        </a:solidFill>
                        <a:effectLst/>
                        <a:latin typeface="+mj-lt"/>
                      </a:endParaRPr>
                    </a:p>
                  </a:txBody>
                  <a:tcPr marL="9525" marR="9525" marT="9525" marB="0" anchor="b"/>
                </a:tc>
                <a:tc hMerge="1">
                  <a:txBody>
                    <a:bodyPr/>
                    <a:lstStyle/>
                    <a:p>
                      <a:endParaRPr lang="lv-LV"/>
                    </a:p>
                  </a:txBody>
                  <a:tcPr/>
                </a:tc>
                <a:tc>
                  <a:txBody>
                    <a:bodyPr/>
                    <a:lstStyle/>
                    <a:p>
                      <a:pPr algn="ctr" fontAlgn="b"/>
                      <a:r>
                        <a:rPr lang="lv-LV" sz="1200" b="1" u="none" strike="noStrike" dirty="0">
                          <a:solidFill>
                            <a:srgbClr val="000000"/>
                          </a:solidFill>
                          <a:effectLst/>
                          <a:latin typeface="+mj-lt"/>
                        </a:rPr>
                        <a:t>14 670.97</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8 305.67</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a:solidFill>
                            <a:srgbClr val="000000"/>
                          </a:solidFill>
                          <a:effectLst/>
                          <a:latin typeface="+mj-lt"/>
                        </a:rPr>
                        <a:t>7 947.64</a:t>
                      </a:r>
                      <a:endParaRPr lang="lv-LV" sz="1200" b="1" i="0" u="none" strike="noStrike">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6 100.86</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a:solidFill>
                            <a:srgbClr val="000000"/>
                          </a:solidFill>
                          <a:effectLst/>
                          <a:latin typeface="+mj-lt"/>
                        </a:rPr>
                        <a:t> </a:t>
                      </a:r>
                      <a:endParaRPr lang="lv-LV" sz="1200" b="1" i="0" u="none" strike="noStrike">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6 136.30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10 781.48</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20 571.51</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10 069.09</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145343129"/>
                  </a:ext>
                </a:extLst>
              </a:tr>
              <a:tr h="441002">
                <a:tc gridSpan="2">
                  <a:txBody>
                    <a:bodyPr/>
                    <a:lstStyle/>
                    <a:p>
                      <a:pPr algn="r" fontAlgn="b"/>
                      <a:r>
                        <a:rPr lang="lv-LV" sz="1200" b="1" u="none" strike="noStrike" dirty="0">
                          <a:solidFill>
                            <a:srgbClr val="000000"/>
                          </a:solidFill>
                          <a:effectLst/>
                          <a:latin typeface="+mj-lt"/>
                        </a:rPr>
                        <a:t>Kopā, m</a:t>
                      </a:r>
                      <a:endParaRPr lang="lv-LV" sz="1200" b="1" i="0" u="none" strike="noStrike" dirty="0">
                        <a:solidFill>
                          <a:srgbClr val="000000"/>
                        </a:solidFill>
                        <a:effectLst/>
                        <a:latin typeface="+mj-lt"/>
                      </a:endParaRPr>
                    </a:p>
                  </a:txBody>
                  <a:tcPr marL="9525" marR="9525" marT="9525" marB="0" anchor="b"/>
                </a:tc>
                <a:tc hMerge="1">
                  <a:txBody>
                    <a:bodyPr/>
                    <a:lstStyle/>
                    <a:p>
                      <a:endParaRPr lang="lv-LV"/>
                    </a:p>
                  </a:txBody>
                  <a:tcPr/>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388.00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a:solidFill>
                            <a:srgbClr val="000000"/>
                          </a:solidFill>
                          <a:effectLst/>
                          <a:latin typeface="+mj-lt"/>
                        </a:rPr>
                        <a:t> </a:t>
                      </a:r>
                      <a:endParaRPr lang="lv-LV" sz="1200" b="1" i="0" u="none" strike="noStrike">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364.00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544.00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487.00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629.00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360.00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527.00</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 </a:t>
                      </a:r>
                      <a:endParaRPr lang="lv-LV" sz="1200" b="1" i="0" u="none" strike="noStrike" dirty="0">
                        <a:solidFill>
                          <a:srgbClr val="000000"/>
                        </a:solidFill>
                        <a:effectLst/>
                        <a:latin typeface="+mj-lt"/>
                      </a:endParaRPr>
                    </a:p>
                  </a:txBody>
                  <a:tcPr marL="9525" marR="9525" marT="9525" marB="0" anchor="b"/>
                </a:tc>
                <a:tc>
                  <a:txBody>
                    <a:bodyPr/>
                    <a:lstStyle/>
                    <a:p>
                      <a:pPr algn="ctr" fontAlgn="b"/>
                      <a:r>
                        <a:rPr lang="lv-LV" sz="1200" b="1" u="none" strike="noStrike" dirty="0">
                          <a:solidFill>
                            <a:srgbClr val="000000"/>
                          </a:solidFill>
                          <a:effectLst/>
                          <a:latin typeface="+mj-lt"/>
                        </a:rPr>
                        <a:t>296.00</a:t>
                      </a:r>
                      <a:endParaRPr lang="lv-LV" sz="12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035752557"/>
                  </a:ext>
                </a:extLst>
              </a:tr>
              <a:tr h="441002">
                <a:tc gridSpan="2">
                  <a:txBody>
                    <a:bodyPr/>
                    <a:lstStyle/>
                    <a:p>
                      <a:pPr algn="ctr" fontAlgn="b"/>
                      <a:r>
                        <a:rPr lang="lv-LV" sz="1200" b="1" i="0" u="none" strike="noStrike" cap="all" baseline="0" dirty="0">
                          <a:solidFill>
                            <a:srgbClr val="000000"/>
                          </a:solidFill>
                          <a:effectLst/>
                          <a:latin typeface="+mj-lt"/>
                        </a:rPr>
                        <a:t>Kopā</a:t>
                      </a:r>
                    </a:p>
                  </a:txBody>
                  <a:tcPr marL="9525" marR="9525" marT="9525" marB="0" anchor="ctr">
                    <a:solidFill>
                      <a:schemeClr val="accent1">
                        <a:lumMod val="60000"/>
                        <a:lumOff val="40000"/>
                      </a:schemeClr>
                    </a:solidFill>
                  </a:tcPr>
                </a:tc>
                <a:tc hMerge="1">
                  <a:txBody>
                    <a:bodyPr/>
                    <a:lstStyle/>
                    <a:p>
                      <a:endParaRPr lang="lv-LV"/>
                    </a:p>
                  </a:txBody>
                  <a:tcPr/>
                </a:tc>
                <a:tc>
                  <a:txBody>
                    <a:bodyPr/>
                    <a:lstStyle/>
                    <a:p>
                      <a:pPr algn="ctr" fontAlgn="b"/>
                      <a:r>
                        <a:rPr lang="lv-LV" sz="1100" b="1" i="0" u="none" strike="noStrike" cap="all" baseline="0" dirty="0">
                          <a:solidFill>
                            <a:srgbClr val="000000"/>
                          </a:solidFill>
                          <a:effectLst/>
                          <a:latin typeface="+mj-lt"/>
                        </a:rPr>
                        <a:t>EUR</a:t>
                      </a:r>
                    </a:p>
                    <a:p>
                      <a:pPr algn="ctr" fontAlgn="b"/>
                      <a:r>
                        <a:rPr lang="lv-LV" sz="1100" b="1" i="0" u="none" strike="noStrike" cap="all" baseline="0" dirty="0">
                          <a:solidFill>
                            <a:srgbClr val="000000"/>
                          </a:solidFill>
                          <a:effectLst/>
                          <a:latin typeface="+mj-lt"/>
                        </a:rPr>
                        <a:t> 84 583.52</a:t>
                      </a:r>
                    </a:p>
                  </a:txBody>
                  <a:tcPr marL="9525" marR="9525" marT="9525" marB="0" anchor="b">
                    <a:solidFill>
                      <a:schemeClr val="accent1">
                        <a:lumMod val="60000"/>
                        <a:lumOff val="40000"/>
                      </a:schemeClr>
                    </a:solidFill>
                  </a:tcPr>
                </a:tc>
                <a:tc>
                  <a:txBody>
                    <a:bodyPr/>
                    <a:lstStyle/>
                    <a:p>
                      <a:pPr algn="ctr" fontAlgn="b"/>
                      <a:r>
                        <a:rPr lang="lv-LV" sz="1100" b="1" i="0" u="none" strike="noStrike" cap="none" baseline="0" dirty="0">
                          <a:solidFill>
                            <a:srgbClr val="000000"/>
                          </a:solidFill>
                          <a:effectLst/>
                          <a:latin typeface="+mj-lt"/>
                        </a:rPr>
                        <a:t>m</a:t>
                      </a:r>
                    </a:p>
                    <a:p>
                      <a:pPr algn="ctr" fontAlgn="b"/>
                      <a:r>
                        <a:rPr lang="lv-LV" sz="1100" b="1" i="0" u="none" strike="noStrike" cap="all" baseline="0" dirty="0">
                          <a:solidFill>
                            <a:srgbClr val="000000"/>
                          </a:solidFill>
                          <a:effectLst/>
                          <a:latin typeface="+mj-lt"/>
                        </a:rPr>
                        <a:t>3595</a:t>
                      </a:r>
                    </a:p>
                  </a:txBody>
                  <a:tcPr marL="9525" marR="9525" marT="9525" marB="0" anchor="b">
                    <a:solidFill>
                      <a:schemeClr val="accent1">
                        <a:lumMod val="60000"/>
                        <a:lumOff val="40000"/>
                      </a:schemeClr>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tc>
                  <a:txBody>
                    <a:bodyPr/>
                    <a:lstStyle/>
                    <a:p>
                      <a:pPr algn="ctr" fontAlgn="b"/>
                      <a:endParaRPr lang="lv-LV" sz="1200" b="1" i="0" u="none" strike="noStrike" dirty="0">
                        <a:solidFill>
                          <a:srgbClr val="000000"/>
                        </a:solidFill>
                        <a:effectLst/>
                        <a:latin typeface="+mj-lt"/>
                      </a:endParaRPr>
                    </a:p>
                  </a:txBody>
                  <a:tcPr marL="9525" marR="9525" marT="9525" marB="0" anchor="b">
                    <a:solidFill>
                      <a:schemeClr val="bg1"/>
                    </a:solidFill>
                  </a:tcPr>
                </a:tc>
                <a:extLst>
                  <a:ext uri="{0D108BD9-81ED-4DB2-BD59-A6C34878D82A}">
                    <a16:rowId xmlns:a16="http://schemas.microsoft.com/office/drawing/2014/main" val="1164695832"/>
                  </a:ext>
                </a:extLst>
              </a:tr>
            </a:tbl>
          </a:graphicData>
        </a:graphic>
      </p:graphicFrame>
      <p:pic>
        <p:nvPicPr>
          <p:cNvPr id="3" name="Satura vietturis 4">
            <a:extLst>
              <a:ext uri="{FF2B5EF4-FFF2-40B4-BE49-F238E27FC236}">
                <a16:creationId xmlns:a16="http://schemas.microsoft.com/office/drawing/2014/main" id="{D3E7E845-C8CC-5B81-A14F-C308C0F3A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040" y="6024360"/>
            <a:ext cx="1111520" cy="833640"/>
          </a:xfrm>
          <a:prstGeom prst="rect">
            <a:avLst/>
          </a:prstGeom>
        </p:spPr>
      </p:pic>
    </p:spTree>
    <p:extLst>
      <p:ext uri="{BB962C8B-B14F-4D97-AF65-F5344CB8AC3E}">
        <p14:creationId xmlns:p14="http://schemas.microsoft.com/office/powerpoint/2010/main" val="1191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0C13EE-C326-36D4-FF2D-188FF956F85D}"/>
              </a:ext>
            </a:extLst>
          </p:cNvPr>
          <p:cNvSpPr>
            <a:spLocks noGrp="1"/>
          </p:cNvSpPr>
          <p:nvPr>
            <p:ph type="title"/>
          </p:nvPr>
        </p:nvSpPr>
        <p:spPr>
          <a:xfrm>
            <a:off x="838200" y="54733"/>
            <a:ext cx="10515600" cy="473774"/>
          </a:xfrm>
        </p:spPr>
        <p:txBody>
          <a:bodyPr>
            <a:normAutofit fontScale="90000"/>
          </a:bodyPr>
          <a:lstStyle/>
          <a:p>
            <a:pPr algn="ctr"/>
            <a:r>
              <a:rPr lang="lv-LV" sz="2800" b="1" dirty="0">
                <a:solidFill>
                  <a:srgbClr val="123256"/>
                </a:solidFill>
              </a:rPr>
              <a:t>Ūdenssaimniecības infrastruktūras tehnoloģiskā modernizācija</a:t>
            </a:r>
          </a:p>
        </p:txBody>
      </p:sp>
      <p:graphicFrame>
        <p:nvGraphicFramePr>
          <p:cNvPr id="4" name="Tabula 4">
            <a:extLst>
              <a:ext uri="{FF2B5EF4-FFF2-40B4-BE49-F238E27FC236}">
                <a16:creationId xmlns:a16="http://schemas.microsoft.com/office/drawing/2014/main" id="{4220A850-49C6-B1E4-324D-6C2C0A564385}"/>
              </a:ext>
            </a:extLst>
          </p:cNvPr>
          <p:cNvGraphicFramePr>
            <a:graphicFrameLocks noGrp="1"/>
          </p:cNvGraphicFramePr>
          <p:nvPr>
            <p:ph idx="1"/>
            <p:extLst>
              <p:ext uri="{D42A27DB-BD31-4B8C-83A1-F6EECF244321}">
                <p14:modId xmlns:p14="http://schemas.microsoft.com/office/powerpoint/2010/main" val="2651362410"/>
              </p:ext>
            </p:extLst>
          </p:nvPr>
        </p:nvGraphicFramePr>
        <p:xfrm>
          <a:off x="1436440" y="551684"/>
          <a:ext cx="9319120" cy="6058841"/>
        </p:xfrm>
        <a:graphic>
          <a:graphicData uri="http://schemas.openxmlformats.org/drawingml/2006/table">
            <a:tbl>
              <a:tblPr firstRow="1" bandRow="1">
                <a:tableStyleId>{21E4AEA4-8DFA-4A89-87EB-49C32662AFE0}</a:tableStyleId>
              </a:tblPr>
              <a:tblGrid>
                <a:gridCol w="327737">
                  <a:extLst>
                    <a:ext uri="{9D8B030D-6E8A-4147-A177-3AD203B41FA5}">
                      <a16:colId xmlns:a16="http://schemas.microsoft.com/office/drawing/2014/main" val="3428804184"/>
                    </a:ext>
                  </a:extLst>
                </a:gridCol>
                <a:gridCol w="5620466">
                  <a:extLst>
                    <a:ext uri="{9D8B030D-6E8A-4147-A177-3AD203B41FA5}">
                      <a16:colId xmlns:a16="http://schemas.microsoft.com/office/drawing/2014/main" val="594769921"/>
                    </a:ext>
                  </a:extLst>
                </a:gridCol>
                <a:gridCol w="1776841">
                  <a:extLst>
                    <a:ext uri="{9D8B030D-6E8A-4147-A177-3AD203B41FA5}">
                      <a16:colId xmlns:a16="http://schemas.microsoft.com/office/drawing/2014/main" val="2064786767"/>
                    </a:ext>
                  </a:extLst>
                </a:gridCol>
                <a:gridCol w="1594076">
                  <a:extLst>
                    <a:ext uri="{9D8B030D-6E8A-4147-A177-3AD203B41FA5}">
                      <a16:colId xmlns:a16="http://schemas.microsoft.com/office/drawing/2014/main" val="267422500"/>
                    </a:ext>
                  </a:extLst>
                </a:gridCol>
              </a:tblGrid>
              <a:tr h="420788">
                <a:tc>
                  <a:txBody>
                    <a:bodyPr/>
                    <a:lstStyle/>
                    <a:p>
                      <a:pPr algn="ctr" fontAlgn="ctr"/>
                      <a:r>
                        <a:rPr lang="lv-LV" sz="1400" b="1" u="none" strike="noStrike" dirty="0">
                          <a:solidFill>
                            <a:srgbClr val="000000"/>
                          </a:solidFill>
                          <a:effectLst/>
                          <a:latin typeface="+mj-lt"/>
                        </a:rPr>
                        <a:t>Nr.</a:t>
                      </a:r>
                      <a:br>
                        <a:rPr lang="lv-LV" sz="1400" b="1" u="none" strike="noStrike" dirty="0">
                          <a:solidFill>
                            <a:srgbClr val="000000"/>
                          </a:solidFill>
                          <a:effectLst/>
                          <a:latin typeface="+mj-lt"/>
                        </a:rPr>
                      </a:br>
                      <a:r>
                        <a:rPr lang="lv-LV" sz="1400" b="1" u="none" strike="noStrike" dirty="0">
                          <a:solidFill>
                            <a:srgbClr val="000000"/>
                          </a:solidFill>
                          <a:effectLst/>
                          <a:latin typeface="+mj-lt"/>
                        </a:rPr>
                        <a:t>p.k.</a:t>
                      </a:r>
                      <a:endParaRPr lang="lv-LV"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400" b="1" u="none" strike="noStrike" dirty="0">
                          <a:solidFill>
                            <a:srgbClr val="000000"/>
                          </a:solidFill>
                          <a:effectLst/>
                          <a:latin typeface="+mj-lt"/>
                        </a:rPr>
                        <a:t>Nosaukums</a:t>
                      </a:r>
                      <a:endParaRPr lang="lv-LV"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400" b="1" u="none" strike="noStrike" dirty="0">
                          <a:solidFill>
                            <a:srgbClr val="000000"/>
                          </a:solidFill>
                          <a:effectLst/>
                          <a:latin typeface="+mj-lt"/>
                        </a:rPr>
                        <a:t>Ekspluatācijā nodošanas datums</a:t>
                      </a:r>
                      <a:endParaRPr lang="lv-LV"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tc>
                  <a:txBody>
                    <a:bodyPr/>
                    <a:lstStyle/>
                    <a:p>
                      <a:pPr algn="ctr" fontAlgn="ctr"/>
                      <a:r>
                        <a:rPr lang="lv-LV" sz="1400" b="1" u="none" strike="noStrike" dirty="0">
                          <a:solidFill>
                            <a:srgbClr val="000000"/>
                          </a:solidFill>
                          <a:effectLst/>
                          <a:latin typeface="+mj-lt"/>
                        </a:rPr>
                        <a:t>Uzskaites vērtība, </a:t>
                      </a:r>
                      <a:br>
                        <a:rPr lang="lv-LV" sz="1400" b="1" u="none" strike="noStrike" dirty="0">
                          <a:solidFill>
                            <a:srgbClr val="000000"/>
                          </a:solidFill>
                          <a:effectLst/>
                          <a:latin typeface="+mj-lt"/>
                        </a:rPr>
                      </a:br>
                      <a:r>
                        <a:rPr lang="lv-LV" sz="1400" b="1" u="none" strike="noStrike" dirty="0">
                          <a:solidFill>
                            <a:srgbClr val="000000"/>
                          </a:solidFill>
                          <a:effectLst/>
                          <a:latin typeface="+mj-lt"/>
                        </a:rPr>
                        <a:t>EUR</a:t>
                      </a:r>
                      <a:endParaRPr lang="lv-LV" sz="1400" b="1" i="0" u="none" strike="noStrike" dirty="0">
                        <a:solidFill>
                          <a:srgbClr val="000000"/>
                        </a:solidFill>
                        <a:effectLst/>
                        <a:latin typeface="+mj-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898496648"/>
                  </a:ext>
                </a:extLst>
              </a:tr>
              <a:tr h="334303">
                <a:tc>
                  <a:txBody>
                    <a:bodyPr/>
                    <a:lstStyle/>
                    <a:p>
                      <a:pPr algn="ctr" fontAlgn="ctr"/>
                      <a:r>
                        <a:rPr lang="lv-LV" sz="1400" b="0" u="none" strike="noStrike" dirty="0">
                          <a:solidFill>
                            <a:srgbClr val="000000"/>
                          </a:solidFill>
                          <a:effectLst/>
                          <a:latin typeface="+mj-lt"/>
                        </a:rPr>
                        <a:t>1.</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fi-FI" sz="1400" b="0" u="none" strike="noStrike" dirty="0">
                          <a:solidFill>
                            <a:srgbClr val="000000"/>
                          </a:solidFill>
                          <a:effectLst/>
                          <a:latin typeface="+mj-lt"/>
                        </a:rPr>
                        <a:t>Kanalizācijas sistēma </a:t>
                      </a:r>
                      <a:r>
                        <a:rPr lang="lv-LV" sz="1400" b="0" u="none" strike="noStrike" dirty="0">
                          <a:solidFill>
                            <a:srgbClr val="000000"/>
                          </a:solidFill>
                          <a:effectLst/>
                          <a:latin typeface="+mj-lt"/>
                        </a:rPr>
                        <a:t>(</a:t>
                      </a:r>
                      <a:r>
                        <a:rPr lang="fi-FI" sz="1400" b="0" u="none" strike="noStrike" dirty="0">
                          <a:solidFill>
                            <a:srgbClr val="000000"/>
                          </a:solidFill>
                          <a:effectLst/>
                          <a:latin typeface="+mj-lt"/>
                        </a:rPr>
                        <a:t>pie Turlavas veikala</a:t>
                      </a:r>
                      <a:r>
                        <a:rPr lang="lv-LV" sz="1400" b="0" u="none" strike="noStrike" dirty="0">
                          <a:solidFill>
                            <a:srgbClr val="000000"/>
                          </a:solidFill>
                          <a:effectLst/>
                          <a:latin typeface="+mj-lt"/>
                        </a:rPr>
                        <a:t>)</a:t>
                      </a:r>
                      <a:endParaRPr lang="fi-FI"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04.03.2014.</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4 753.08</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699410110"/>
                  </a:ext>
                </a:extLst>
              </a:tr>
              <a:tr h="334303">
                <a:tc>
                  <a:txBody>
                    <a:bodyPr/>
                    <a:lstStyle/>
                    <a:p>
                      <a:pPr algn="ctr" fontAlgn="b"/>
                      <a:r>
                        <a:rPr lang="lv-LV" sz="1400" b="0" u="none" strike="noStrike" dirty="0">
                          <a:solidFill>
                            <a:srgbClr val="000000"/>
                          </a:solidFill>
                          <a:effectLst/>
                          <a:latin typeface="+mj-lt"/>
                        </a:rPr>
                        <a:t>2.</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Attīrīšanas iekārtas (Padure)</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14.03.2014.</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11 671.66</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968255796"/>
                  </a:ext>
                </a:extLst>
              </a:tr>
              <a:tr h="334303">
                <a:tc>
                  <a:txBody>
                    <a:bodyPr/>
                    <a:lstStyle/>
                    <a:p>
                      <a:pPr algn="ctr" fontAlgn="b"/>
                      <a:r>
                        <a:rPr lang="lv-LV" sz="1400" b="0" u="none" strike="noStrike" dirty="0">
                          <a:solidFill>
                            <a:srgbClr val="000000"/>
                          </a:solidFill>
                          <a:effectLst/>
                          <a:latin typeface="+mj-lt"/>
                        </a:rPr>
                        <a:t>3.</a:t>
                      </a:r>
                      <a:endParaRPr lang="lv-LV" sz="1400" b="0" i="0" u="none" strike="noStrike" dirty="0">
                        <a:solidFill>
                          <a:srgbClr val="000000"/>
                        </a:solidFill>
                        <a:effectLst/>
                        <a:latin typeface="+mj-lt"/>
                      </a:endParaRPr>
                    </a:p>
                  </a:txBody>
                  <a:tcPr marL="9525" marR="9525" marT="9525" marB="0" anchor="b"/>
                </a:tc>
                <a:tc>
                  <a:txBody>
                    <a:bodyPr/>
                    <a:lstStyle/>
                    <a:p>
                      <a:pPr algn="l" fontAlgn="ctr"/>
                      <a:r>
                        <a:rPr lang="lv-LV" sz="1400" b="0" u="none" strike="noStrike" dirty="0">
                          <a:solidFill>
                            <a:srgbClr val="000000"/>
                          </a:solidFill>
                          <a:effectLst/>
                          <a:latin typeface="+mj-lt"/>
                        </a:rPr>
                        <a:t>Ūdens atdzelžošanas stacija (Ķimale, Padure)</a:t>
                      </a:r>
                    </a:p>
                  </a:txBody>
                  <a:tcPr marL="9525" marR="9525" marT="9525" marB="0" anchor="b"/>
                </a:tc>
                <a:tc>
                  <a:txBody>
                    <a:bodyPr/>
                    <a:lstStyle/>
                    <a:p>
                      <a:pPr algn="ctr" fontAlgn="ctr"/>
                      <a:r>
                        <a:rPr lang="lv-LV" sz="1400" b="0" u="none" strike="noStrike">
                          <a:solidFill>
                            <a:srgbClr val="000000"/>
                          </a:solidFill>
                          <a:effectLst/>
                          <a:latin typeface="+mj-lt"/>
                        </a:rPr>
                        <a:t>31.08.2015.</a:t>
                      </a:r>
                      <a:endParaRPr lang="lv-LV" sz="1400" b="0" i="0" u="none" strike="noStrike">
                        <a:solidFill>
                          <a:srgbClr val="000000"/>
                        </a:solidFill>
                        <a:effectLst/>
                        <a:latin typeface="+mj-lt"/>
                      </a:endParaRPr>
                    </a:p>
                  </a:txBody>
                  <a:tcPr marL="9525" marR="9525" marT="9525" marB="0" anchor="b"/>
                </a:tc>
                <a:tc>
                  <a:txBody>
                    <a:bodyPr/>
                    <a:lstStyle/>
                    <a:p>
                      <a:pPr algn="ctr" fontAlgn="ctr"/>
                      <a:r>
                        <a:rPr lang="lv-LV" sz="1400" b="0" u="none" strike="noStrike" dirty="0">
                          <a:solidFill>
                            <a:srgbClr val="000000"/>
                          </a:solidFill>
                          <a:effectLst/>
                          <a:latin typeface="+mj-lt"/>
                        </a:rPr>
                        <a:t>6 557.08</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889895069"/>
                  </a:ext>
                </a:extLst>
              </a:tr>
              <a:tr h="334303">
                <a:tc>
                  <a:txBody>
                    <a:bodyPr/>
                    <a:lstStyle/>
                    <a:p>
                      <a:pPr algn="ctr" fontAlgn="b"/>
                      <a:r>
                        <a:rPr lang="lv-LV" sz="1400" b="0" u="none" strike="noStrike" dirty="0">
                          <a:solidFill>
                            <a:srgbClr val="000000"/>
                          </a:solidFill>
                          <a:effectLst/>
                          <a:latin typeface="+mj-lt"/>
                        </a:rPr>
                        <a:t>4.</a:t>
                      </a:r>
                      <a:endParaRPr lang="lv-LV" sz="1400" b="0" i="0" u="none" strike="noStrike" dirty="0">
                        <a:solidFill>
                          <a:srgbClr val="000000"/>
                        </a:solidFill>
                        <a:effectLst/>
                        <a:latin typeface="+mj-lt"/>
                      </a:endParaRPr>
                    </a:p>
                  </a:txBody>
                  <a:tcPr marL="9525" marR="9525" marT="9525" marB="0" anchor="b"/>
                </a:tc>
                <a:tc>
                  <a:txBody>
                    <a:bodyPr/>
                    <a:lstStyle/>
                    <a:p>
                      <a:pPr algn="l" fontAlgn="ctr"/>
                      <a:r>
                        <a:rPr lang="lv-LV" sz="1400" b="0" u="none" strike="noStrike" dirty="0">
                          <a:solidFill>
                            <a:srgbClr val="000000"/>
                          </a:solidFill>
                          <a:effectLst/>
                          <a:latin typeface="+mj-lt"/>
                        </a:rPr>
                        <a:t>Ūdens atdzelžošanas stacija (Jaunā kūts, Kabile)</a:t>
                      </a:r>
                      <a:endParaRPr lang="lv-LV" sz="1400" b="0" i="0" u="none" strike="noStrike" dirty="0">
                        <a:solidFill>
                          <a:srgbClr val="000000"/>
                        </a:solidFill>
                        <a:effectLst/>
                        <a:latin typeface="+mj-lt"/>
                      </a:endParaRPr>
                    </a:p>
                  </a:txBody>
                  <a:tcPr marL="9525" marR="9525" marT="9525" marB="0" anchor="b"/>
                </a:tc>
                <a:tc>
                  <a:txBody>
                    <a:bodyPr/>
                    <a:lstStyle/>
                    <a:p>
                      <a:pPr algn="ctr" fontAlgn="ctr"/>
                      <a:r>
                        <a:rPr lang="lv-LV" sz="1400" b="0" u="none" strike="noStrike" dirty="0">
                          <a:solidFill>
                            <a:srgbClr val="000000"/>
                          </a:solidFill>
                          <a:effectLst/>
                          <a:latin typeface="+mj-lt"/>
                        </a:rPr>
                        <a:t>31.08.2015.</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5 895.70</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487535550"/>
                  </a:ext>
                </a:extLst>
              </a:tr>
              <a:tr h="334303">
                <a:tc>
                  <a:txBody>
                    <a:bodyPr/>
                    <a:lstStyle/>
                    <a:p>
                      <a:pPr algn="ctr" fontAlgn="b"/>
                      <a:r>
                        <a:rPr lang="lv-LV" sz="1400" b="0" u="none" strike="noStrike" dirty="0">
                          <a:solidFill>
                            <a:srgbClr val="000000"/>
                          </a:solidFill>
                          <a:effectLst/>
                          <a:latin typeface="+mj-lt"/>
                        </a:rPr>
                        <a:t>5.</a:t>
                      </a:r>
                      <a:endParaRPr lang="lv-LV" sz="1400" b="0" i="0" u="none" strike="noStrike" dirty="0">
                        <a:solidFill>
                          <a:srgbClr val="000000"/>
                        </a:solidFill>
                        <a:effectLst/>
                        <a:latin typeface="+mj-lt"/>
                      </a:endParaRPr>
                    </a:p>
                  </a:txBody>
                  <a:tcPr marL="9525" marR="9525" marT="9525" marB="0" anchor="b"/>
                </a:tc>
                <a:tc>
                  <a:txBody>
                    <a:bodyPr/>
                    <a:lstStyle/>
                    <a:p>
                      <a:pPr algn="l" fontAlgn="ctr"/>
                      <a:r>
                        <a:rPr lang="lv-LV" sz="1400" b="0" u="none" strike="noStrike" dirty="0">
                          <a:solidFill>
                            <a:srgbClr val="000000"/>
                          </a:solidFill>
                          <a:effectLst/>
                          <a:latin typeface="+mj-lt"/>
                        </a:rPr>
                        <a:t>Ūdens atdzelžošanas stacija (Novadnieki, Rumba)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31.08.2017.</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8 824.43</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934991122"/>
                  </a:ext>
                </a:extLst>
              </a:tr>
              <a:tr h="334303">
                <a:tc>
                  <a:txBody>
                    <a:bodyPr/>
                    <a:lstStyle/>
                    <a:p>
                      <a:pPr algn="ctr" fontAlgn="b"/>
                      <a:r>
                        <a:rPr lang="lv-LV" sz="1400" b="0" u="none" strike="noStrike" dirty="0">
                          <a:solidFill>
                            <a:srgbClr val="000000"/>
                          </a:solidFill>
                          <a:effectLst/>
                          <a:latin typeface="+mj-lt"/>
                        </a:rPr>
                        <a:t>6.</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Sadzīves notekūdeņu attīrīšanas iekārtu rekonstrukcija (Renda)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10.12.2017.</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14 120.53</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775910174"/>
                  </a:ext>
                </a:extLst>
              </a:tr>
              <a:tr h="334303">
                <a:tc>
                  <a:txBody>
                    <a:bodyPr/>
                    <a:lstStyle/>
                    <a:p>
                      <a:pPr algn="ctr" fontAlgn="b"/>
                      <a:r>
                        <a:rPr lang="lv-LV" sz="1400" b="0" u="none" strike="noStrike" dirty="0">
                          <a:solidFill>
                            <a:srgbClr val="000000"/>
                          </a:solidFill>
                          <a:effectLst/>
                          <a:latin typeface="+mj-lt"/>
                        </a:rPr>
                        <a:t>7.</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Ūdens atdzelžošanas stacijas tehniskās mājiņas uzlabošana (Venta, Rumba)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18.12.2018.</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3 780.54</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039705460"/>
                  </a:ext>
                </a:extLst>
              </a:tr>
              <a:tr h="334303">
                <a:tc>
                  <a:txBody>
                    <a:bodyPr/>
                    <a:lstStyle/>
                    <a:p>
                      <a:pPr algn="ctr" fontAlgn="b"/>
                      <a:r>
                        <a:rPr lang="lv-LV" sz="1400" b="0" u="none" strike="noStrike" dirty="0">
                          <a:solidFill>
                            <a:srgbClr val="000000"/>
                          </a:solidFill>
                          <a:effectLst/>
                          <a:latin typeface="+mj-lt"/>
                        </a:rPr>
                        <a:t>8.</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Ārējais ūdensvads (Dārza ielā 6 līdz īpašumam </a:t>
                      </a:r>
                      <a:r>
                        <a:rPr lang="lv-LV" sz="1400" b="0" u="none" strike="noStrike" dirty="0" err="1">
                          <a:solidFill>
                            <a:srgbClr val="000000"/>
                          </a:solidFill>
                          <a:effectLst/>
                          <a:latin typeface="+mj-lt"/>
                        </a:rPr>
                        <a:t>Viesturdārzs</a:t>
                      </a:r>
                      <a:r>
                        <a:rPr lang="lv-LV" sz="1400" b="0" u="none" strike="noStrike" dirty="0">
                          <a:solidFill>
                            <a:srgbClr val="000000"/>
                          </a:solidFill>
                          <a:effectLst/>
                          <a:latin typeface="+mj-lt"/>
                        </a:rPr>
                        <a:t>, Ēdole)</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28.02.2019.</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a:solidFill>
                            <a:srgbClr val="000000"/>
                          </a:solidFill>
                          <a:effectLst/>
                          <a:latin typeface="+mj-lt"/>
                        </a:rPr>
                        <a:t>14 889.41</a:t>
                      </a:r>
                      <a:endParaRPr lang="lv-LV" sz="14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003176285"/>
                  </a:ext>
                </a:extLst>
              </a:tr>
              <a:tr h="334303">
                <a:tc>
                  <a:txBody>
                    <a:bodyPr/>
                    <a:lstStyle/>
                    <a:p>
                      <a:pPr algn="ctr" fontAlgn="b"/>
                      <a:r>
                        <a:rPr lang="lv-LV" sz="1400" b="0" u="none" strike="noStrike" dirty="0">
                          <a:solidFill>
                            <a:srgbClr val="000000"/>
                          </a:solidFill>
                          <a:effectLst/>
                          <a:latin typeface="+mj-lt"/>
                        </a:rPr>
                        <a:t>9.</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Sadzīves notekūdeņu attīrīšanas iekārtu rekonstrukcija (Kabile)</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30.12.2019</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17 777.92</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621554670"/>
                  </a:ext>
                </a:extLst>
              </a:tr>
              <a:tr h="420788">
                <a:tc>
                  <a:txBody>
                    <a:bodyPr/>
                    <a:lstStyle/>
                    <a:p>
                      <a:pPr algn="ctr" fontAlgn="b"/>
                      <a:r>
                        <a:rPr lang="lv-LV" sz="1400" b="0" u="none" strike="noStrike" dirty="0">
                          <a:solidFill>
                            <a:srgbClr val="000000"/>
                          </a:solidFill>
                          <a:effectLst/>
                          <a:latin typeface="+mj-lt"/>
                        </a:rPr>
                        <a:t>10.</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Tehniskās mājiņas tehniskā stāvokļa uzlabošana un atdzelžošanas iekārtas uzstādīšana (Gudenieki)</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13.12.2019.</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a:solidFill>
                            <a:srgbClr val="000000"/>
                          </a:solidFill>
                          <a:effectLst/>
                          <a:latin typeface="+mj-lt"/>
                        </a:rPr>
                        <a:t>10 739.59</a:t>
                      </a:r>
                      <a:endParaRPr lang="lv-LV" sz="14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350288599"/>
                  </a:ext>
                </a:extLst>
              </a:tr>
              <a:tr h="420788">
                <a:tc>
                  <a:txBody>
                    <a:bodyPr/>
                    <a:lstStyle/>
                    <a:p>
                      <a:pPr algn="ctr" fontAlgn="b"/>
                      <a:r>
                        <a:rPr lang="lv-LV" sz="1400" b="0" u="none" strike="noStrike" dirty="0">
                          <a:solidFill>
                            <a:srgbClr val="000000"/>
                          </a:solidFill>
                          <a:effectLst/>
                          <a:latin typeface="+mj-lt"/>
                        </a:rPr>
                        <a:t>11.</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Tehniskās mājiņas tehniskā stāvokļa uzlabošana un atdzelžošanas iekārtas uzstādīšana (Mežvalde, Rumba)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30.04.2020.</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a:solidFill>
                            <a:srgbClr val="000000"/>
                          </a:solidFill>
                          <a:effectLst/>
                          <a:latin typeface="+mj-lt"/>
                        </a:rPr>
                        <a:t>16 350.53</a:t>
                      </a:r>
                      <a:endParaRPr lang="lv-LV" sz="14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160735165"/>
                  </a:ext>
                </a:extLst>
              </a:tr>
              <a:tr h="334303">
                <a:tc>
                  <a:txBody>
                    <a:bodyPr/>
                    <a:lstStyle/>
                    <a:p>
                      <a:pPr algn="ctr" fontAlgn="b"/>
                      <a:r>
                        <a:rPr lang="lv-LV" sz="1400" b="0" u="none" strike="noStrike" dirty="0">
                          <a:solidFill>
                            <a:srgbClr val="000000"/>
                          </a:solidFill>
                          <a:effectLst/>
                          <a:latin typeface="+mj-lt"/>
                        </a:rPr>
                        <a:t>12.</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Ūdensvada rekonstrukcija (Līvānu iela, Laidi)</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31.05.2020.</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a:solidFill>
                            <a:srgbClr val="000000"/>
                          </a:solidFill>
                          <a:effectLst/>
                          <a:latin typeface="+mj-lt"/>
                        </a:rPr>
                        <a:t>11 592.83</a:t>
                      </a:r>
                      <a:endParaRPr lang="lv-LV" sz="14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430443986"/>
                  </a:ext>
                </a:extLst>
              </a:tr>
              <a:tr h="420788">
                <a:tc>
                  <a:txBody>
                    <a:bodyPr/>
                    <a:lstStyle/>
                    <a:p>
                      <a:pPr algn="ctr" fontAlgn="b"/>
                      <a:r>
                        <a:rPr lang="lv-LV" sz="1400" b="0" u="none" strike="noStrike" dirty="0">
                          <a:solidFill>
                            <a:srgbClr val="000000"/>
                          </a:solidFill>
                          <a:effectLst/>
                          <a:latin typeface="+mj-lt"/>
                        </a:rPr>
                        <a:t>13.</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Tehniskās mājiņas tehniskā stāvokļa uzlabošana un atdzelžošanas iekārtas uzstādīšana (Vārme)</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37.07.2020.</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a:solidFill>
                            <a:srgbClr val="000000"/>
                          </a:solidFill>
                          <a:effectLst/>
                          <a:latin typeface="+mj-lt"/>
                        </a:rPr>
                        <a:t>14 203.88</a:t>
                      </a:r>
                      <a:endParaRPr lang="lv-LV" sz="14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554555958"/>
                  </a:ext>
                </a:extLst>
              </a:tr>
              <a:tr h="334303">
                <a:tc>
                  <a:txBody>
                    <a:bodyPr/>
                    <a:lstStyle/>
                    <a:p>
                      <a:pPr algn="ctr" fontAlgn="b"/>
                      <a:r>
                        <a:rPr lang="lv-LV" sz="1400" b="0" u="none" strike="noStrike" dirty="0">
                          <a:solidFill>
                            <a:srgbClr val="000000"/>
                          </a:solidFill>
                          <a:effectLst/>
                          <a:latin typeface="+mj-lt"/>
                        </a:rPr>
                        <a:t>14.</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Notekūdeņu attīrīšanas iekārtu izbūve (Ķikuri, Turlava)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30.09.2021.</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33 142.09</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760710341"/>
                  </a:ext>
                </a:extLst>
              </a:tr>
              <a:tr h="334303">
                <a:tc>
                  <a:txBody>
                    <a:bodyPr/>
                    <a:lstStyle/>
                    <a:p>
                      <a:pPr algn="ctr" fontAlgn="b"/>
                      <a:r>
                        <a:rPr lang="lv-LV" sz="1400" b="0" u="none" strike="noStrike" dirty="0">
                          <a:solidFill>
                            <a:srgbClr val="000000"/>
                          </a:solidFill>
                          <a:effectLst/>
                          <a:latin typeface="+mj-lt"/>
                        </a:rPr>
                        <a:t>15.</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kern="1200" dirty="0">
                          <a:solidFill>
                            <a:srgbClr val="000000"/>
                          </a:solidFill>
                          <a:effectLst/>
                          <a:latin typeface="+mj-lt"/>
                          <a:ea typeface="+mn-ea"/>
                          <a:cs typeface="+mn-cs"/>
                        </a:rPr>
                        <a:t>Ūdens atdzelžošanas iekārtas uzstādīšana (Laidi)</a:t>
                      </a:r>
                      <a:endParaRPr lang="lv-LV" sz="1400" b="0" i="0" u="none" strike="noStrike" dirty="0">
                        <a:solidFill>
                          <a:srgbClr val="000000"/>
                        </a:solidFill>
                        <a:effectLst/>
                        <a:latin typeface="+mj-lt"/>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400" b="0" u="none" strike="noStrike" kern="1200" dirty="0">
                          <a:solidFill>
                            <a:srgbClr val="000000"/>
                          </a:solidFill>
                          <a:effectLst/>
                          <a:latin typeface="+mj-lt"/>
                          <a:ea typeface="+mn-ea"/>
                          <a:cs typeface="+mn-cs"/>
                        </a:rPr>
                        <a:t>30.09.2021.</a:t>
                      </a:r>
                      <a:endParaRPr lang="lv-LV" sz="1400" b="0" i="0" u="none" strike="noStrike" kern="1200" dirty="0">
                        <a:solidFill>
                          <a:srgbClr val="000000"/>
                        </a:solidFill>
                        <a:effectLst/>
                        <a:latin typeface="+mj-lt"/>
                        <a:ea typeface="+mn-ea"/>
                        <a:cs typeface="+mn-cs"/>
                      </a:endParaRPr>
                    </a:p>
                  </a:txBody>
                  <a:tcPr marL="9525" marR="9525" marT="9525" marB="0" anchor="b"/>
                </a:tc>
                <a:tc>
                  <a:txBody>
                    <a:bodyPr/>
                    <a:lstStyle/>
                    <a:p>
                      <a:pPr algn="ctr" fontAlgn="b"/>
                      <a:r>
                        <a:rPr lang="lv-LV" sz="1400" b="0" i="0" u="none" strike="noStrike" dirty="0">
                          <a:solidFill>
                            <a:srgbClr val="000000"/>
                          </a:solidFill>
                          <a:effectLst/>
                          <a:latin typeface="+mj-lt"/>
                        </a:rPr>
                        <a:t>7 482.07</a:t>
                      </a:r>
                    </a:p>
                  </a:txBody>
                  <a:tcPr marL="9525" marR="9525" marT="9525" marB="0" anchor="b"/>
                </a:tc>
                <a:extLst>
                  <a:ext uri="{0D108BD9-81ED-4DB2-BD59-A6C34878D82A}">
                    <a16:rowId xmlns:a16="http://schemas.microsoft.com/office/drawing/2014/main" val="3298116704"/>
                  </a:ext>
                </a:extLst>
              </a:tr>
              <a:tr h="302225">
                <a:tc>
                  <a:txBody>
                    <a:bodyPr/>
                    <a:lstStyle/>
                    <a:p>
                      <a:pPr algn="ctr" fontAlgn="b"/>
                      <a:r>
                        <a:rPr lang="lv-LV" sz="1400" b="0" u="none" strike="noStrike" dirty="0">
                          <a:solidFill>
                            <a:srgbClr val="000000"/>
                          </a:solidFill>
                          <a:effectLst/>
                          <a:latin typeface="+mj-lt"/>
                        </a:rPr>
                        <a:t>16.</a:t>
                      </a:r>
                      <a:endParaRPr lang="lv-LV" sz="1400" b="0" i="0" u="none" strike="noStrike" dirty="0">
                        <a:solidFill>
                          <a:srgbClr val="000000"/>
                        </a:solidFill>
                        <a:effectLst/>
                        <a:latin typeface="+mj-lt"/>
                      </a:endParaRPr>
                    </a:p>
                  </a:txBody>
                  <a:tcPr marL="9525" marR="9525" marT="9525" marB="0" anchor="b"/>
                </a:tc>
                <a:tc>
                  <a:txBody>
                    <a:bodyPr/>
                    <a:lstStyle/>
                    <a:p>
                      <a:pPr algn="l" fontAlgn="b"/>
                      <a:r>
                        <a:rPr lang="lv-LV" sz="1400" b="0" u="none" strike="noStrike" dirty="0">
                          <a:solidFill>
                            <a:srgbClr val="000000"/>
                          </a:solidFill>
                          <a:effectLst/>
                          <a:latin typeface="+mj-lt"/>
                        </a:rPr>
                        <a:t>Asfalta segums nobrauktuvei (NAI Ķikuri, Turlava)</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30.11.2021.</a:t>
                      </a:r>
                      <a:endParaRPr lang="lv-LV" sz="1400" b="0" i="0" u="none" strike="noStrike" dirty="0">
                        <a:solidFill>
                          <a:srgbClr val="000000"/>
                        </a:solidFill>
                        <a:effectLst/>
                        <a:latin typeface="+mj-lt"/>
                      </a:endParaRPr>
                    </a:p>
                  </a:txBody>
                  <a:tcPr marL="9525" marR="9525" marT="9525" marB="0" anchor="b"/>
                </a:tc>
                <a:tc>
                  <a:txBody>
                    <a:bodyPr/>
                    <a:lstStyle/>
                    <a:p>
                      <a:pPr algn="ctr" fontAlgn="b"/>
                      <a:r>
                        <a:rPr lang="lv-LV" sz="1400" b="0" u="none" strike="noStrike" dirty="0">
                          <a:solidFill>
                            <a:srgbClr val="000000"/>
                          </a:solidFill>
                          <a:effectLst/>
                          <a:latin typeface="+mj-lt"/>
                        </a:rPr>
                        <a:t>1 882.55</a:t>
                      </a:r>
                      <a:endParaRPr lang="lv-LV" sz="14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1549870121"/>
                  </a:ext>
                </a:extLst>
              </a:tr>
            </a:tbl>
          </a:graphicData>
        </a:graphic>
      </p:graphicFrame>
      <p:pic>
        <p:nvPicPr>
          <p:cNvPr id="3" name="Satura vietturis 4">
            <a:extLst>
              <a:ext uri="{FF2B5EF4-FFF2-40B4-BE49-F238E27FC236}">
                <a16:creationId xmlns:a16="http://schemas.microsoft.com/office/drawing/2014/main" id="{54E2CCBB-AAF8-F45E-E160-CD8AF6C22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Tree>
    <p:extLst>
      <p:ext uri="{BB962C8B-B14F-4D97-AF65-F5344CB8AC3E}">
        <p14:creationId xmlns:p14="http://schemas.microsoft.com/office/powerpoint/2010/main" val="143643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ttēls 9">
            <a:extLst>
              <a:ext uri="{FF2B5EF4-FFF2-40B4-BE49-F238E27FC236}">
                <a16:creationId xmlns:a16="http://schemas.microsoft.com/office/drawing/2014/main" id="{016B728B-76D7-FBE5-1E82-86506546342A}"/>
              </a:ext>
            </a:extLst>
          </p:cNvPr>
          <p:cNvPicPr>
            <a:picLocks noChangeAspect="1"/>
          </p:cNvPicPr>
          <p:nvPr/>
        </p:nvPicPr>
        <p:blipFill rotWithShape="1">
          <a:blip r:embed="rId2">
            <a:extLst>
              <a:ext uri="{28A0092B-C50C-407E-A947-70E740481C1C}">
                <a14:useLocalDpi xmlns:a14="http://schemas.microsoft.com/office/drawing/2010/main" val="0"/>
              </a:ext>
            </a:extLst>
          </a:blip>
          <a:srcRect t="3317" b="30884"/>
          <a:stretch/>
        </p:blipFill>
        <p:spPr>
          <a:xfrm>
            <a:off x="2580039" y="293047"/>
            <a:ext cx="7031922" cy="6368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Satura vietturis 4">
            <a:extLst>
              <a:ext uri="{FF2B5EF4-FFF2-40B4-BE49-F238E27FC236}">
                <a16:creationId xmlns:a16="http://schemas.microsoft.com/office/drawing/2014/main" id="{C1D67E76-87E2-7462-3DD6-A39D1AAB6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Tree>
    <p:extLst>
      <p:ext uri="{BB962C8B-B14F-4D97-AF65-F5344CB8AC3E}">
        <p14:creationId xmlns:p14="http://schemas.microsoft.com/office/powerpoint/2010/main" val="131213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A75EC-A9B8-B665-ADD8-BB5E8183400E}"/>
              </a:ext>
            </a:extLst>
          </p:cNvPr>
          <p:cNvSpPr>
            <a:spLocks noGrp="1"/>
          </p:cNvSpPr>
          <p:nvPr>
            <p:ph type="title"/>
          </p:nvPr>
        </p:nvSpPr>
        <p:spPr>
          <a:xfrm>
            <a:off x="838199" y="37226"/>
            <a:ext cx="10515600" cy="828968"/>
          </a:xfrm>
        </p:spPr>
        <p:txBody>
          <a:bodyPr>
            <a:normAutofit/>
          </a:bodyPr>
          <a:lstStyle/>
          <a:p>
            <a:pPr algn="ctr"/>
            <a:r>
              <a:rPr lang="lv-LV" sz="2800" b="1" dirty="0">
                <a:solidFill>
                  <a:srgbClr val="123256"/>
                </a:solidFill>
              </a:rPr>
              <a:t>Ūdenssaimniecības infrastruktūras tehnoloģiskā modernizācija</a:t>
            </a:r>
          </a:p>
        </p:txBody>
      </p:sp>
      <p:sp>
        <p:nvSpPr>
          <p:cNvPr id="3" name="Satura vietturis 2">
            <a:extLst>
              <a:ext uri="{FF2B5EF4-FFF2-40B4-BE49-F238E27FC236}">
                <a16:creationId xmlns:a16="http://schemas.microsoft.com/office/drawing/2014/main" id="{B859BC3E-E716-E887-DDBF-0950B0F1632B}"/>
              </a:ext>
            </a:extLst>
          </p:cNvPr>
          <p:cNvSpPr>
            <a:spLocks noGrp="1"/>
          </p:cNvSpPr>
          <p:nvPr>
            <p:ph idx="1"/>
          </p:nvPr>
        </p:nvSpPr>
        <p:spPr>
          <a:xfrm>
            <a:off x="576743" y="897623"/>
            <a:ext cx="11038512" cy="1966199"/>
          </a:xfrm>
        </p:spPr>
        <p:txBody>
          <a:bodyPr>
            <a:normAutofit fontScale="92500"/>
          </a:bodyPr>
          <a:lstStyle/>
          <a:p>
            <a:pPr marL="0" indent="0" algn="ctr">
              <a:buNone/>
            </a:pPr>
            <a:r>
              <a:rPr lang="lv-LV" sz="2600" b="1" dirty="0">
                <a:solidFill>
                  <a:srgbClr val="123256"/>
                </a:solidFill>
                <a:latin typeface="+mj-lt"/>
              </a:rPr>
              <a:t>2021.gads</a:t>
            </a:r>
          </a:p>
          <a:p>
            <a:pPr algn="just"/>
            <a:r>
              <a:rPr lang="lv-LV" sz="2400" dirty="0">
                <a:solidFill>
                  <a:srgbClr val="123256"/>
                </a:solidFill>
                <a:latin typeface="+mj-lt"/>
              </a:rPr>
              <a:t>Kuldīgas novada Turlavas pagasta Ķikuru ciemā  izbūvētas jaunas  notekūdeņu attīrīšanas iekārtas (33 142.09 EUR), ekspluatācijā nodotas 30.09.2021.</a:t>
            </a:r>
          </a:p>
          <a:p>
            <a:pPr algn="just"/>
            <a:r>
              <a:rPr lang="lv-LV" sz="2400" dirty="0">
                <a:solidFill>
                  <a:srgbClr val="123256"/>
                </a:solidFill>
                <a:latin typeface="+mj-lt"/>
              </a:rPr>
              <a:t>Kuldīgas novada Laidu pagasta Laidu ciemā rekonstruēta ūdensapgādes sistēma - uzstādīta jauna ūdens atdzelžošanas iekārta (7 482.07 EUR), ekspluatācijā nodota 30.09.2021.</a:t>
            </a:r>
          </a:p>
          <a:p>
            <a:endParaRPr lang="lv-LV" dirty="0">
              <a:solidFill>
                <a:srgbClr val="123256"/>
              </a:solidFill>
              <a:latin typeface="+mj-lt"/>
            </a:endParaRPr>
          </a:p>
        </p:txBody>
      </p:sp>
      <p:pic>
        <p:nvPicPr>
          <p:cNvPr id="4" name="Satura vietturis 4">
            <a:extLst>
              <a:ext uri="{FF2B5EF4-FFF2-40B4-BE49-F238E27FC236}">
                <a16:creationId xmlns:a16="http://schemas.microsoft.com/office/drawing/2014/main" id="{F160D9E8-6137-64F2-99E9-F6D87DEB3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
        <p:nvSpPr>
          <p:cNvPr id="5" name="Satura vietturis 2">
            <a:extLst>
              <a:ext uri="{FF2B5EF4-FFF2-40B4-BE49-F238E27FC236}">
                <a16:creationId xmlns:a16="http://schemas.microsoft.com/office/drawing/2014/main" id="{9CC654EE-5077-F194-F1AE-3AB17ACF9095}"/>
              </a:ext>
            </a:extLst>
          </p:cNvPr>
          <p:cNvSpPr txBox="1">
            <a:spLocks/>
          </p:cNvSpPr>
          <p:nvPr/>
        </p:nvSpPr>
        <p:spPr>
          <a:xfrm>
            <a:off x="529904" y="3059861"/>
            <a:ext cx="11132189" cy="37049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3100" b="1" dirty="0">
                <a:solidFill>
                  <a:srgbClr val="123256"/>
                </a:solidFill>
                <a:latin typeface="+mj-lt"/>
              </a:rPr>
              <a:t>2022.gads</a:t>
            </a:r>
          </a:p>
          <a:p>
            <a:pPr algn="just"/>
            <a:r>
              <a:rPr lang="lv-LV" dirty="0">
                <a:solidFill>
                  <a:srgbClr val="123256"/>
                </a:solidFill>
                <a:latin typeface="+mj-lt"/>
              </a:rPr>
              <a:t>Kuldīgas novada Laidu pagasta Laidu ciema notekūdeņu attīrīšanas iekārtu rekonstrukcija</a:t>
            </a:r>
          </a:p>
          <a:p>
            <a:pPr algn="just"/>
            <a:r>
              <a:rPr lang="pt-BR" dirty="0">
                <a:solidFill>
                  <a:srgbClr val="123256"/>
                </a:solidFill>
                <a:latin typeface="+mj-lt"/>
              </a:rPr>
              <a:t>Kuldīgas</a:t>
            </a:r>
            <a:r>
              <a:rPr lang="lv-LV" dirty="0">
                <a:solidFill>
                  <a:srgbClr val="123256"/>
                </a:solidFill>
                <a:latin typeface="+mj-lt"/>
              </a:rPr>
              <a:t> </a:t>
            </a:r>
            <a:r>
              <a:rPr lang="pt-BR" dirty="0">
                <a:solidFill>
                  <a:srgbClr val="123256"/>
                </a:solidFill>
                <a:latin typeface="+mj-lt"/>
              </a:rPr>
              <a:t>novada Rendas pagast</a:t>
            </a:r>
            <a:r>
              <a:rPr lang="lv-LV" dirty="0">
                <a:solidFill>
                  <a:srgbClr val="123256"/>
                </a:solidFill>
                <a:latin typeface="+mj-lt"/>
              </a:rPr>
              <a:t>a</a:t>
            </a:r>
            <a:r>
              <a:rPr lang="pt-BR" dirty="0">
                <a:solidFill>
                  <a:srgbClr val="123256"/>
                </a:solidFill>
                <a:latin typeface="+mj-lt"/>
              </a:rPr>
              <a:t> ūdensvada izbūve</a:t>
            </a:r>
            <a:endParaRPr lang="lv-LV" dirty="0">
              <a:solidFill>
                <a:srgbClr val="123256"/>
              </a:solidFill>
              <a:latin typeface="+mj-lt"/>
            </a:endParaRPr>
          </a:p>
          <a:p>
            <a:pPr algn="just"/>
            <a:r>
              <a:rPr lang="lv-LV" dirty="0">
                <a:solidFill>
                  <a:srgbClr val="123256"/>
                </a:solidFill>
                <a:latin typeface="+mj-lt"/>
              </a:rPr>
              <a:t>Kuldīgas novada Turlavas pagasta Turlavas ciema notekūdeņu attīrīšanas iekārtu rekonstrukcija</a:t>
            </a:r>
          </a:p>
          <a:p>
            <a:pPr algn="just"/>
            <a:r>
              <a:rPr lang="lv-LV" dirty="0">
                <a:solidFill>
                  <a:srgbClr val="123256"/>
                </a:solidFill>
                <a:latin typeface="+mj-lt"/>
              </a:rPr>
              <a:t>Kuldīgas novada Pelču pagasta ūdensapgādes sistēmas rekonstrukcija</a:t>
            </a:r>
          </a:p>
          <a:p>
            <a:pPr algn="just"/>
            <a:r>
              <a:rPr lang="lv-LV" dirty="0">
                <a:solidFill>
                  <a:srgbClr val="123256"/>
                </a:solidFill>
                <a:latin typeface="+mj-lt"/>
              </a:rPr>
              <a:t>Dalība projekta "Kuldīgas pilsētas austrumu daļas degradēto teritoriju infrastruktūras sakārtošana uzņēmējdarbības attīstībai" īstenošanā, līdzfinansēt ūdens un kanalizācijas ārējo tīklu izbūvi un pārbūvi Virkas, Tehnikas, Īsās, Lapegļu un Akmeņu ielas posmos (paredzēts izbūvēt 2182.0m ūdensapgādes un 2112.3m kanalizācijas tīklus).Piešķirts aizņēmums LR Valsts kasē 612 000 EUR.</a:t>
            </a:r>
          </a:p>
        </p:txBody>
      </p:sp>
    </p:spTree>
    <p:extLst>
      <p:ext uri="{BB962C8B-B14F-4D97-AF65-F5344CB8AC3E}">
        <p14:creationId xmlns:p14="http://schemas.microsoft.com/office/powerpoint/2010/main" val="296883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A75EC-A9B8-B665-ADD8-BB5E8183400E}"/>
              </a:ext>
            </a:extLst>
          </p:cNvPr>
          <p:cNvSpPr>
            <a:spLocks noGrp="1"/>
          </p:cNvSpPr>
          <p:nvPr>
            <p:ph type="title"/>
          </p:nvPr>
        </p:nvSpPr>
        <p:spPr>
          <a:xfrm>
            <a:off x="838200" y="68655"/>
            <a:ext cx="10515600" cy="828968"/>
          </a:xfrm>
        </p:spPr>
        <p:txBody>
          <a:bodyPr>
            <a:noAutofit/>
          </a:bodyPr>
          <a:lstStyle/>
          <a:p>
            <a:pPr algn="ctr"/>
            <a:r>
              <a:rPr lang="lv-LV" sz="2800" b="1" dirty="0">
                <a:solidFill>
                  <a:srgbClr val="123256"/>
                </a:solidFill>
              </a:rPr>
              <a:t>Tehnoloģiju modernizēšana, pilnveide, </a:t>
            </a:r>
            <a:br>
              <a:rPr lang="lv-LV" sz="2800" b="1" dirty="0">
                <a:solidFill>
                  <a:srgbClr val="123256"/>
                </a:solidFill>
              </a:rPr>
            </a:br>
            <a:r>
              <a:rPr lang="lv-LV" sz="2800" b="1" dirty="0">
                <a:solidFill>
                  <a:srgbClr val="123256"/>
                </a:solidFill>
              </a:rPr>
              <a:t>jaunu un videi draudzīgu tehnoloģiju ieviešana</a:t>
            </a:r>
          </a:p>
        </p:txBody>
      </p:sp>
      <p:sp>
        <p:nvSpPr>
          <p:cNvPr id="3" name="Satura vietturis 2">
            <a:extLst>
              <a:ext uri="{FF2B5EF4-FFF2-40B4-BE49-F238E27FC236}">
                <a16:creationId xmlns:a16="http://schemas.microsoft.com/office/drawing/2014/main" id="{B859BC3E-E716-E887-DDBF-0950B0F1632B}"/>
              </a:ext>
            </a:extLst>
          </p:cNvPr>
          <p:cNvSpPr>
            <a:spLocks noGrp="1"/>
          </p:cNvSpPr>
          <p:nvPr>
            <p:ph idx="1"/>
          </p:nvPr>
        </p:nvSpPr>
        <p:spPr>
          <a:xfrm>
            <a:off x="576742" y="1186872"/>
            <a:ext cx="11038512" cy="2463501"/>
          </a:xfrm>
        </p:spPr>
        <p:txBody>
          <a:bodyPr>
            <a:normAutofit fontScale="40000" lnSpcReduction="20000"/>
          </a:bodyPr>
          <a:lstStyle/>
          <a:p>
            <a:pPr marL="0" indent="0" algn="ctr">
              <a:buNone/>
            </a:pPr>
            <a:r>
              <a:rPr lang="lv-LV" sz="6000" b="1" dirty="0">
                <a:solidFill>
                  <a:srgbClr val="123256"/>
                </a:solidFill>
                <a:latin typeface="+mj-lt"/>
              </a:rPr>
              <a:t>2021.gads</a:t>
            </a:r>
          </a:p>
          <a:p>
            <a:pPr algn="just"/>
            <a:r>
              <a:rPr lang="lv-LV" sz="5000" dirty="0">
                <a:solidFill>
                  <a:srgbClr val="123256"/>
                </a:solidFill>
                <a:latin typeface="+mj-lt"/>
              </a:rPr>
              <a:t>Kuldīgas pilsētas galvenajā kanalizācijas sūkņu stacijā veikta notekūdeņu pārsūknēšanas optimizācija, uzstādot notekūdeņu plūsmas mērītāju OPTIFLUX 2100W, DN300 ar </a:t>
            </a:r>
            <a:r>
              <a:rPr lang="lv-LV" sz="5000" dirty="0" err="1">
                <a:solidFill>
                  <a:srgbClr val="123256"/>
                </a:solidFill>
                <a:latin typeface="+mj-lt"/>
              </a:rPr>
              <a:t>Auma</a:t>
            </a:r>
            <a:r>
              <a:rPr lang="lv-LV" sz="5000" dirty="0">
                <a:solidFill>
                  <a:srgbClr val="123256"/>
                </a:solidFill>
                <a:latin typeface="+mj-lt"/>
              </a:rPr>
              <a:t> </a:t>
            </a:r>
            <a:r>
              <a:rPr lang="lv-LV" sz="5000" dirty="0" err="1">
                <a:solidFill>
                  <a:srgbClr val="123256"/>
                </a:solidFill>
                <a:latin typeface="+mj-lt"/>
              </a:rPr>
              <a:t>Norm</a:t>
            </a:r>
            <a:r>
              <a:rPr lang="lv-LV" sz="5000" dirty="0">
                <a:solidFill>
                  <a:srgbClr val="123256"/>
                </a:solidFill>
                <a:latin typeface="+mj-lt"/>
              </a:rPr>
              <a:t> </a:t>
            </a:r>
            <a:r>
              <a:rPr lang="lv-LV" sz="5000" dirty="0" err="1">
                <a:solidFill>
                  <a:srgbClr val="123256"/>
                </a:solidFill>
                <a:latin typeface="+mj-lt"/>
              </a:rPr>
              <a:t>Basic</a:t>
            </a:r>
            <a:r>
              <a:rPr lang="lv-LV" sz="5000" dirty="0">
                <a:solidFill>
                  <a:srgbClr val="123256"/>
                </a:solidFill>
                <a:latin typeface="+mj-lt"/>
              </a:rPr>
              <a:t> vārsta izpildmehānismu (5 750.73 EUR)</a:t>
            </a:r>
          </a:p>
          <a:p>
            <a:pPr algn="just"/>
            <a:r>
              <a:rPr lang="lv-LV" sz="5000" dirty="0">
                <a:solidFill>
                  <a:srgbClr val="123256"/>
                </a:solidFill>
                <a:latin typeface="+mj-lt"/>
              </a:rPr>
              <a:t>Kuldīgas novada Laidu pagasta Sermītes ciemā uzstādīts jauns dziļurbuma sūknis ar mazāku jaudu - 2.2W, iepriekš 4W (4 200.00 EUR)</a:t>
            </a:r>
          </a:p>
          <a:p>
            <a:pPr algn="just"/>
            <a:r>
              <a:rPr lang="lv-LV" sz="5000" dirty="0">
                <a:solidFill>
                  <a:srgbClr val="123256"/>
                </a:solidFill>
                <a:latin typeface="+mj-lt"/>
              </a:rPr>
              <a:t>Centrālajā finanšu un līgumu aģentūrā iesniegts projekta “Energoefektivitātes paaugstināšana un atjaunojamo energoresursu izmantošanas veicināšana Kuldīgas pilsētas notekūdeņu attīrīšanas iekārtu kompleksā” pieteikums</a:t>
            </a:r>
          </a:p>
        </p:txBody>
      </p:sp>
      <p:pic>
        <p:nvPicPr>
          <p:cNvPr id="4" name="Satura vietturis 4">
            <a:extLst>
              <a:ext uri="{FF2B5EF4-FFF2-40B4-BE49-F238E27FC236}">
                <a16:creationId xmlns:a16="http://schemas.microsoft.com/office/drawing/2014/main" id="{F160D9E8-6137-64F2-99E9-F6D87DEB3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
        <p:nvSpPr>
          <p:cNvPr id="5" name="Satura vietturis 2">
            <a:extLst>
              <a:ext uri="{FF2B5EF4-FFF2-40B4-BE49-F238E27FC236}">
                <a16:creationId xmlns:a16="http://schemas.microsoft.com/office/drawing/2014/main" id="{9CC654EE-5077-F194-F1AE-3AB17ACF9095}"/>
              </a:ext>
            </a:extLst>
          </p:cNvPr>
          <p:cNvSpPr txBox="1">
            <a:spLocks/>
          </p:cNvSpPr>
          <p:nvPr/>
        </p:nvSpPr>
        <p:spPr>
          <a:xfrm>
            <a:off x="529904" y="3725018"/>
            <a:ext cx="11132189" cy="2734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400" b="1" dirty="0">
                <a:solidFill>
                  <a:srgbClr val="123256"/>
                </a:solidFill>
                <a:latin typeface="+mj-lt"/>
              </a:rPr>
              <a:t>2022.gads</a:t>
            </a:r>
          </a:p>
          <a:p>
            <a:pPr algn="just"/>
            <a:r>
              <a:rPr lang="lv-LV" sz="2000" dirty="0">
                <a:solidFill>
                  <a:srgbClr val="123256"/>
                </a:solidFill>
                <a:latin typeface="+mj-lt"/>
              </a:rPr>
              <a:t>Ekskavatora - iekrāvēja CASE 695 SV iegāde</a:t>
            </a:r>
          </a:p>
          <a:p>
            <a:pPr algn="just"/>
            <a:r>
              <a:rPr lang="pt-BR" sz="2000" dirty="0">
                <a:solidFill>
                  <a:srgbClr val="123256"/>
                </a:solidFill>
                <a:latin typeface="+mj-lt"/>
              </a:rPr>
              <a:t>Autom</a:t>
            </a:r>
            <a:r>
              <a:rPr lang="lv-LV" sz="2000" dirty="0">
                <a:solidFill>
                  <a:srgbClr val="123256"/>
                </a:solidFill>
                <a:latin typeface="+mj-lt"/>
              </a:rPr>
              <a:t>a</a:t>
            </a:r>
            <a:r>
              <a:rPr lang="pt-BR" sz="2000" dirty="0">
                <a:solidFill>
                  <a:srgbClr val="123256"/>
                </a:solidFill>
                <a:latin typeface="+mj-lt"/>
              </a:rPr>
              <a:t>š</a:t>
            </a:r>
            <a:r>
              <a:rPr lang="lv-LV" sz="2000" dirty="0">
                <a:solidFill>
                  <a:srgbClr val="123256"/>
                </a:solidFill>
                <a:latin typeface="+mj-lt"/>
              </a:rPr>
              <a:t>ī</a:t>
            </a:r>
            <a:r>
              <a:rPr lang="pt-BR" sz="2000" dirty="0">
                <a:solidFill>
                  <a:srgbClr val="123256"/>
                </a:solidFill>
                <a:latin typeface="+mj-lt"/>
              </a:rPr>
              <a:t>nas iegāde V</a:t>
            </a:r>
            <a:r>
              <a:rPr lang="lv-LV" sz="2000" dirty="0">
                <a:solidFill>
                  <a:srgbClr val="123256"/>
                </a:solidFill>
                <a:latin typeface="+mj-lt"/>
              </a:rPr>
              <a:t>W</a:t>
            </a:r>
            <a:r>
              <a:rPr lang="pt-BR" sz="2000" dirty="0">
                <a:solidFill>
                  <a:srgbClr val="123256"/>
                </a:solidFill>
                <a:latin typeface="+mj-lt"/>
              </a:rPr>
              <a:t> CADDY iegāde</a:t>
            </a:r>
            <a:endParaRPr lang="lv-LV" sz="2000" dirty="0">
              <a:solidFill>
                <a:srgbClr val="123256"/>
              </a:solidFill>
              <a:latin typeface="+mj-lt"/>
            </a:endParaRPr>
          </a:p>
          <a:p>
            <a:pPr algn="just"/>
            <a:r>
              <a:rPr lang="lv-LV" sz="2000" dirty="0">
                <a:solidFill>
                  <a:srgbClr val="123256"/>
                </a:solidFill>
                <a:latin typeface="+mj-lt"/>
              </a:rPr>
              <a:t>Projekta “Energoefektivitātes paaugstināšana un atjaunojamo energoresursu izmantošanas veicināšana Kuldīgas pilsētas notekūdeņu attīrīšanas iekārtu kompleksā” īstenošana </a:t>
            </a:r>
            <a:br>
              <a:rPr lang="lv-LV" sz="2000" dirty="0">
                <a:solidFill>
                  <a:srgbClr val="123256"/>
                </a:solidFill>
                <a:latin typeface="+mj-lt"/>
              </a:rPr>
            </a:br>
            <a:r>
              <a:rPr lang="lv-LV" sz="2000" dirty="0">
                <a:solidFill>
                  <a:srgbClr val="123256"/>
                </a:solidFill>
                <a:latin typeface="+mj-lt"/>
              </a:rPr>
              <a:t>(ERAF finansējums 85% no attiecināmajiem izdevumiem - 153 569,12 EUR, SIA"KULDĪGAS ŪDENS" finansējums - 27 100.43 EUR).</a:t>
            </a:r>
          </a:p>
        </p:txBody>
      </p:sp>
    </p:spTree>
    <p:extLst>
      <p:ext uri="{BB962C8B-B14F-4D97-AF65-F5344CB8AC3E}">
        <p14:creationId xmlns:p14="http://schemas.microsoft.com/office/powerpoint/2010/main" val="252055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A75EC-A9B8-B665-ADD8-BB5E8183400E}"/>
              </a:ext>
            </a:extLst>
          </p:cNvPr>
          <p:cNvSpPr>
            <a:spLocks noGrp="1"/>
          </p:cNvSpPr>
          <p:nvPr>
            <p:ph type="title"/>
          </p:nvPr>
        </p:nvSpPr>
        <p:spPr>
          <a:xfrm>
            <a:off x="838200" y="68655"/>
            <a:ext cx="10515600" cy="828968"/>
          </a:xfrm>
        </p:spPr>
        <p:txBody>
          <a:bodyPr>
            <a:normAutofit/>
          </a:bodyPr>
          <a:lstStyle/>
          <a:p>
            <a:pPr algn="ctr"/>
            <a:r>
              <a:rPr lang="lv-LV" sz="2800" b="1" dirty="0">
                <a:solidFill>
                  <a:srgbClr val="123256"/>
                </a:solidFill>
              </a:rPr>
              <a:t>Saimnieciskās darbības efektivitātes paaugstināšana</a:t>
            </a:r>
          </a:p>
        </p:txBody>
      </p:sp>
      <p:sp>
        <p:nvSpPr>
          <p:cNvPr id="3" name="Satura vietturis 2">
            <a:extLst>
              <a:ext uri="{FF2B5EF4-FFF2-40B4-BE49-F238E27FC236}">
                <a16:creationId xmlns:a16="http://schemas.microsoft.com/office/drawing/2014/main" id="{B859BC3E-E716-E887-DDBF-0950B0F1632B}"/>
              </a:ext>
            </a:extLst>
          </p:cNvPr>
          <p:cNvSpPr>
            <a:spLocks noGrp="1"/>
          </p:cNvSpPr>
          <p:nvPr>
            <p:ph idx="1"/>
          </p:nvPr>
        </p:nvSpPr>
        <p:spPr>
          <a:xfrm>
            <a:off x="576743" y="2294345"/>
            <a:ext cx="11038512" cy="2016401"/>
          </a:xfrm>
        </p:spPr>
        <p:txBody>
          <a:bodyPr>
            <a:normAutofit lnSpcReduction="10000"/>
          </a:bodyPr>
          <a:lstStyle/>
          <a:p>
            <a:pPr marL="0" indent="0" algn="ctr">
              <a:buNone/>
            </a:pPr>
            <a:r>
              <a:rPr lang="lv-LV" sz="2200" b="1" dirty="0">
                <a:solidFill>
                  <a:srgbClr val="123256"/>
                </a:solidFill>
                <a:latin typeface="+mj-lt"/>
              </a:rPr>
              <a:t>2021.gads</a:t>
            </a:r>
          </a:p>
          <a:p>
            <a:pPr algn="just"/>
            <a:r>
              <a:rPr lang="lv-LV" sz="2000" dirty="0">
                <a:solidFill>
                  <a:srgbClr val="123256"/>
                </a:solidFill>
                <a:latin typeface="+mj-lt"/>
              </a:rPr>
              <a:t>Elektroenerģijas kopējais patēriņš - 1 033 546 kWh</a:t>
            </a:r>
          </a:p>
          <a:p>
            <a:pPr algn="just"/>
            <a:r>
              <a:rPr lang="lv-LV" sz="2000" dirty="0">
                <a:solidFill>
                  <a:srgbClr val="123256"/>
                </a:solidFill>
                <a:latin typeface="+mj-lt"/>
              </a:rPr>
              <a:t>Kuldīgas novada Laidu pagasta Sermītes ciemā sasniegts energosnieguma rādītājs 1.28kWh/m</a:t>
            </a:r>
            <a:r>
              <a:rPr lang="lv-LV" sz="2000" baseline="30000" dirty="0">
                <a:solidFill>
                  <a:srgbClr val="123256"/>
                </a:solidFill>
                <a:latin typeface="+mj-lt"/>
              </a:rPr>
              <a:t>3</a:t>
            </a:r>
            <a:r>
              <a:rPr lang="lv-LV" sz="2000" dirty="0">
                <a:solidFill>
                  <a:srgbClr val="123256"/>
                </a:solidFill>
                <a:latin typeface="+mj-lt"/>
              </a:rPr>
              <a:t>, elektroenerģijas ekonomija – 723 kWh</a:t>
            </a:r>
          </a:p>
          <a:p>
            <a:pPr algn="just"/>
            <a:r>
              <a:rPr lang="lv-LV" sz="2000" dirty="0">
                <a:solidFill>
                  <a:srgbClr val="123256"/>
                </a:solidFill>
                <a:latin typeface="+mj-lt"/>
              </a:rPr>
              <a:t>Kuldīgas pilsētas galvenajā kanalizācijas sūkņu stacijā sasniegts energosnieguma rādītājs 0.66kWh/m</a:t>
            </a:r>
            <a:r>
              <a:rPr lang="lv-LV" sz="2000" baseline="30000" dirty="0">
                <a:solidFill>
                  <a:srgbClr val="123256"/>
                </a:solidFill>
                <a:latin typeface="+mj-lt"/>
              </a:rPr>
              <a:t>3</a:t>
            </a:r>
            <a:r>
              <a:rPr lang="lv-LV" sz="2000" dirty="0">
                <a:solidFill>
                  <a:srgbClr val="123256"/>
                </a:solidFill>
                <a:latin typeface="+mj-lt"/>
              </a:rPr>
              <a:t>, elektroenerģijas ekonomija – 7682 kWh </a:t>
            </a:r>
          </a:p>
        </p:txBody>
      </p:sp>
      <p:pic>
        <p:nvPicPr>
          <p:cNvPr id="4" name="Satura vietturis 4">
            <a:extLst>
              <a:ext uri="{FF2B5EF4-FFF2-40B4-BE49-F238E27FC236}">
                <a16:creationId xmlns:a16="http://schemas.microsoft.com/office/drawing/2014/main" id="{F160D9E8-6137-64F2-99E9-F6D87DEB3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
        <p:nvSpPr>
          <p:cNvPr id="5" name="Satura vietturis 2">
            <a:extLst>
              <a:ext uri="{FF2B5EF4-FFF2-40B4-BE49-F238E27FC236}">
                <a16:creationId xmlns:a16="http://schemas.microsoft.com/office/drawing/2014/main" id="{9CC654EE-5077-F194-F1AE-3AB17ACF9095}"/>
              </a:ext>
            </a:extLst>
          </p:cNvPr>
          <p:cNvSpPr txBox="1">
            <a:spLocks/>
          </p:cNvSpPr>
          <p:nvPr/>
        </p:nvSpPr>
        <p:spPr>
          <a:xfrm>
            <a:off x="529904" y="4166338"/>
            <a:ext cx="11132189" cy="23793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2400" b="1" dirty="0">
                <a:solidFill>
                  <a:srgbClr val="123256"/>
                </a:solidFill>
                <a:latin typeface="+mj-lt"/>
              </a:rPr>
              <a:t>2022.gads</a:t>
            </a:r>
          </a:p>
          <a:p>
            <a:pPr algn="just"/>
            <a:r>
              <a:rPr lang="lv-LV" sz="2200" dirty="0">
                <a:solidFill>
                  <a:srgbClr val="123256"/>
                </a:solidFill>
                <a:latin typeface="+mj-lt"/>
              </a:rPr>
              <a:t>Samazināt energosnieguma rādītāju ūdens ieguvei, sasniegt elektroenerģijas ekonomiju 513 kWh (Pelču pagasts)</a:t>
            </a:r>
          </a:p>
          <a:p>
            <a:pPr algn="just"/>
            <a:r>
              <a:rPr lang="lv-LV" sz="2200" dirty="0">
                <a:solidFill>
                  <a:srgbClr val="123256"/>
                </a:solidFill>
                <a:latin typeface="+mj-lt"/>
              </a:rPr>
              <a:t>Samazināt energosnieguma rādītāju savāktajiem un attīrītajiem notekūdeņiem, sasniegt elektroenerģijas ekonomiju 1591 kWh (Laidu un Turlavas pagasts)</a:t>
            </a:r>
          </a:p>
          <a:p>
            <a:pPr algn="just"/>
            <a:r>
              <a:rPr lang="lv-LV" sz="2200" dirty="0">
                <a:solidFill>
                  <a:srgbClr val="123256"/>
                </a:solidFill>
                <a:latin typeface="+mj-lt"/>
              </a:rPr>
              <a:t>Nepieļaut ūdens zudumu palielināšanos:</a:t>
            </a:r>
          </a:p>
          <a:p>
            <a:pPr lvl="1" algn="just"/>
            <a:r>
              <a:rPr lang="lv-LV" sz="2200" dirty="0">
                <a:solidFill>
                  <a:srgbClr val="123256"/>
                </a:solidFill>
                <a:latin typeface="+mj-lt"/>
              </a:rPr>
              <a:t>Kuldīgas pilsētā - ne vairāk kā 15%</a:t>
            </a:r>
          </a:p>
          <a:p>
            <a:pPr lvl="1" algn="just"/>
            <a:r>
              <a:rPr lang="pt-BR" sz="2200" dirty="0">
                <a:solidFill>
                  <a:srgbClr val="123256"/>
                </a:solidFill>
                <a:latin typeface="+mj-lt"/>
              </a:rPr>
              <a:t>Kuldīgas novada pagastos - ne vairāk kā 19%</a:t>
            </a:r>
            <a:endParaRPr lang="lv-LV" sz="2000" dirty="0">
              <a:solidFill>
                <a:srgbClr val="123256"/>
              </a:solidFill>
              <a:latin typeface="+mj-lt"/>
            </a:endParaRPr>
          </a:p>
        </p:txBody>
      </p:sp>
      <p:sp>
        <p:nvSpPr>
          <p:cNvPr id="6" name="Virsraksts 1">
            <a:extLst>
              <a:ext uri="{FF2B5EF4-FFF2-40B4-BE49-F238E27FC236}">
                <a16:creationId xmlns:a16="http://schemas.microsoft.com/office/drawing/2014/main" id="{A0851301-5207-2DE3-9258-BB0AA2A34793}"/>
              </a:ext>
            </a:extLst>
          </p:cNvPr>
          <p:cNvSpPr txBox="1">
            <a:spLocks/>
          </p:cNvSpPr>
          <p:nvPr/>
        </p:nvSpPr>
        <p:spPr>
          <a:xfrm>
            <a:off x="576743" y="1960787"/>
            <a:ext cx="10515600" cy="4233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dirty="0">
                <a:solidFill>
                  <a:srgbClr val="123256"/>
                </a:solidFill>
              </a:rPr>
              <a:t>Savlaicīgi novērst ūdensvada avārijas un noteikt bojājumus, nepieļaut ūdens zudumu palielināšanos</a:t>
            </a:r>
          </a:p>
        </p:txBody>
      </p:sp>
      <p:sp>
        <p:nvSpPr>
          <p:cNvPr id="9" name="Virsraksts 1">
            <a:extLst>
              <a:ext uri="{FF2B5EF4-FFF2-40B4-BE49-F238E27FC236}">
                <a16:creationId xmlns:a16="http://schemas.microsoft.com/office/drawing/2014/main" id="{745FE882-0C02-28F0-B8F7-C37C94EADA16}"/>
              </a:ext>
            </a:extLst>
          </p:cNvPr>
          <p:cNvSpPr txBox="1">
            <a:spLocks/>
          </p:cNvSpPr>
          <p:nvPr/>
        </p:nvSpPr>
        <p:spPr>
          <a:xfrm>
            <a:off x="576743" y="1109578"/>
            <a:ext cx="10515600" cy="4233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2000" dirty="0">
                <a:solidFill>
                  <a:srgbClr val="123256"/>
                </a:solidFill>
              </a:rPr>
              <a:t>Energoresursu izmaksu samazināšana esošajās tehnoloģiskajās iekārtās</a:t>
            </a:r>
          </a:p>
        </p:txBody>
      </p:sp>
    </p:spTree>
    <p:extLst>
      <p:ext uri="{BB962C8B-B14F-4D97-AF65-F5344CB8AC3E}">
        <p14:creationId xmlns:p14="http://schemas.microsoft.com/office/powerpoint/2010/main" val="41105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094A8F5-B60B-7FFD-88E2-6E1CD2378757}"/>
              </a:ext>
            </a:extLst>
          </p:cNvPr>
          <p:cNvSpPr>
            <a:spLocks noGrp="1"/>
          </p:cNvSpPr>
          <p:nvPr>
            <p:ph type="title"/>
          </p:nvPr>
        </p:nvSpPr>
        <p:spPr>
          <a:xfrm>
            <a:off x="838200" y="113194"/>
            <a:ext cx="10515600" cy="1325563"/>
          </a:xfrm>
        </p:spPr>
        <p:txBody>
          <a:bodyPr>
            <a:normAutofit/>
          </a:bodyPr>
          <a:lstStyle/>
          <a:p>
            <a:pPr algn="ctr"/>
            <a:r>
              <a:rPr lang="lv-LV" sz="4000" b="1" dirty="0">
                <a:solidFill>
                  <a:srgbClr val="123256"/>
                </a:solidFill>
              </a:rPr>
              <a:t>Elektroenerģijas patēriņš 2021.gadā</a:t>
            </a:r>
          </a:p>
        </p:txBody>
      </p:sp>
      <p:graphicFrame>
        <p:nvGraphicFramePr>
          <p:cNvPr id="6" name="Satura vietturis 5">
            <a:extLst>
              <a:ext uri="{FF2B5EF4-FFF2-40B4-BE49-F238E27FC236}">
                <a16:creationId xmlns:a16="http://schemas.microsoft.com/office/drawing/2014/main" id="{65DF535D-9E83-7B16-1881-8B0F23C518E8}"/>
              </a:ext>
            </a:extLst>
          </p:cNvPr>
          <p:cNvGraphicFramePr>
            <a:graphicFrameLocks noGrp="1"/>
          </p:cNvGraphicFramePr>
          <p:nvPr>
            <p:ph idx="1"/>
            <p:extLst>
              <p:ext uri="{D42A27DB-BD31-4B8C-83A1-F6EECF244321}">
                <p14:modId xmlns:p14="http://schemas.microsoft.com/office/powerpoint/2010/main" val="760506289"/>
              </p:ext>
            </p:extLst>
          </p:nvPr>
        </p:nvGraphicFramePr>
        <p:xfrm>
          <a:off x="671026" y="1438756"/>
          <a:ext cx="10849947" cy="4691455"/>
        </p:xfrm>
        <a:graphic>
          <a:graphicData uri="http://schemas.openxmlformats.org/drawingml/2006/chart">
            <c:chart xmlns:c="http://schemas.openxmlformats.org/drawingml/2006/chart" xmlns:r="http://schemas.openxmlformats.org/officeDocument/2006/relationships" r:id="rId2"/>
          </a:graphicData>
        </a:graphic>
      </p:graphicFrame>
      <p:pic>
        <p:nvPicPr>
          <p:cNvPr id="7" name="Satura vietturis 4">
            <a:extLst>
              <a:ext uri="{FF2B5EF4-FFF2-40B4-BE49-F238E27FC236}">
                <a16:creationId xmlns:a16="http://schemas.microsoft.com/office/drawing/2014/main" id="{A9767EEC-D563-261E-F03A-C757BF683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Tree>
    <p:extLst>
      <p:ext uri="{BB962C8B-B14F-4D97-AF65-F5344CB8AC3E}">
        <p14:creationId xmlns:p14="http://schemas.microsoft.com/office/powerpoint/2010/main" val="349130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DA75EC-A9B8-B665-ADD8-BB5E8183400E}"/>
              </a:ext>
            </a:extLst>
          </p:cNvPr>
          <p:cNvSpPr>
            <a:spLocks noGrp="1"/>
          </p:cNvSpPr>
          <p:nvPr>
            <p:ph type="title"/>
          </p:nvPr>
        </p:nvSpPr>
        <p:spPr>
          <a:xfrm>
            <a:off x="838200" y="68655"/>
            <a:ext cx="10515600" cy="828968"/>
          </a:xfrm>
        </p:spPr>
        <p:txBody>
          <a:bodyPr>
            <a:noAutofit/>
          </a:bodyPr>
          <a:lstStyle/>
          <a:p>
            <a:pPr algn="ctr"/>
            <a:r>
              <a:rPr lang="lv-LV" sz="2800" b="1" dirty="0">
                <a:solidFill>
                  <a:srgbClr val="123256"/>
                </a:solidFill>
              </a:rPr>
              <a:t>Notekūdeņu un lietus ūdens savākšanas un attīrīšanas sistēmu attīstība, sistēmas apsaimniekošana un uzturēšana </a:t>
            </a:r>
          </a:p>
        </p:txBody>
      </p:sp>
      <p:sp>
        <p:nvSpPr>
          <p:cNvPr id="3" name="Satura vietturis 2">
            <a:extLst>
              <a:ext uri="{FF2B5EF4-FFF2-40B4-BE49-F238E27FC236}">
                <a16:creationId xmlns:a16="http://schemas.microsoft.com/office/drawing/2014/main" id="{B859BC3E-E716-E887-DDBF-0950B0F1632B}"/>
              </a:ext>
            </a:extLst>
          </p:cNvPr>
          <p:cNvSpPr>
            <a:spLocks noGrp="1"/>
          </p:cNvSpPr>
          <p:nvPr>
            <p:ph idx="1"/>
          </p:nvPr>
        </p:nvSpPr>
        <p:spPr>
          <a:xfrm>
            <a:off x="576743" y="881226"/>
            <a:ext cx="11038512" cy="2463501"/>
          </a:xfrm>
        </p:spPr>
        <p:txBody>
          <a:bodyPr>
            <a:normAutofit/>
          </a:bodyPr>
          <a:lstStyle/>
          <a:p>
            <a:pPr marL="0" indent="0">
              <a:buNone/>
            </a:pPr>
            <a:r>
              <a:rPr lang="lv-LV" sz="2400" dirty="0">
                <a:solidFill>
                  <a:srgbClr val="123256"/>
                </a:solidFill>
                <a:latin typeface="+mj-lt"/>
              </a:rPr>
              <a:t>Lietus ūdeņu savākšanas sistēmas uzturēšana un apsaimniekošana</a:t>
            </a:r>
            <a:endParaRPr lang="lv-LV" sz="2200" dirty="0">
              <a:solidFill>
                <a:srgbClr val="123256"/>
              </a:solidFill>
              <a:latin typeface="+mj-lt"/>
            </a:endParaRPr>
          </a:p>
          <a:p>
            <a:pPr marL="0" indent="0">
              <a:buNone/>
            </a:pPr>
            <a:r>
              <a:rPr lang="lv-LV" sz="2100" b="1" dirty="0">
                <a:solidFill>
                  <a:srgbClr val="123256"/>
                </a:solidFill>
                <a:latin typeface="+mj-lt"/>
              </a:rPr>
              <a:t>2021.gads </a:t>
            </a:r>
          </a:p>
          <a:p>
            <a:pPr marL="0" indent="0">
              <a:buNone/>
            </a:pPr>
            <a:r>
              <a:rPr lang="lv-LV" sz="2000" dirty="0">
                <a:solidFill>
                  <a:srgbClr val="123256"/>
                </a:solidFill>
                <a:latin typeface="+mj-lt"/>
              </a:rPr>
              <a:t>Iztīrītas 1044 uztvērējakas, 1171.943m pieslēguma cauruļvadi, veikts lietus ūdens kanalizācijas akas remonts </a:t>
            </a:r>
          </a:p>
          <a:p>
            <a:pPr marL="0" indent="0">
              <a:buNone/>
            </a:pPr>
            <a:r>
              <a:rPr lang="lv-LV" sz="2100" b="1" dirty="0">
                <a:solidFill>
                  <a:srgbClr val="123256"/>
                </a:solidFill>
                <a:latin typeface="+mj-lt"/>
              </a:rPr>
              <a:t>2022.gads </a:t>
            </a:r>
          </a:p>
          <a:p>
            <a:pPr marL="0" indent="0">
              <a:buNone/>
            </a:pPr>
            <a:r>
              <a:rPr lang="lv-LV" sz="2000" dirty="0">
                <a:solidFill>
                  <a:srgbClr val="123256"/>
                </a:solidFill>
                <a:latin typeface="+mj-lt"/>
              </a:rPr>
              <a:t>Plānots iztīrīt 1077 uztvērējakas, 187m pieslēguma cauruļvadus</a:t>
            </a:r>
          </a:p>
        </p:txBody>
      </p:sp>
      <p:pic>
        <p:nvPicPr>
          <p:cNvPr id="4" name="Satura vietturis 4">
            <a:extLst>
              <a:ext uri="{FF2B5EF4-FFF2-40B4-BE49-F238E27FC236}">
                <a16:creationId xmlns:a16="http://schemas.microsoft.com/office/drawing/2014/main" id="{F160D9E8-6137-64F2-99E9-F6D87DEB3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583" y="5439227"/>
            <a:ext cx="1767417" cy="1325563"/>
          </a:xfrm>
          <a:prstGeom prst="rect">
            <a:avLst/>
          </a:prstGeom>
        </p:spPr>
      </p:pic>
      <p:sp>
        <p:nvSpPr>
          <p:cNvPr id="6" name="Satura vietturis 2">
            <a:extLst>
              <a:ext uri="{FF2B5EF4-FFF2-40B4-BE49-F238E27FC236}">
                <a16:creationId xmlns:a16="http://schemas.microsoft.com/office/drawing/2014/main" id="{26BC55BB-FAF6-5C95-A684-E5051CCB3751}"/>
              </a:ext>
            </a:extLst>
          </p:cNvPr>
          <p:cNvSpPr txBox="1">
            <a:spLocks/>
          </p:cNvSpPr>
          <p:nvPr/>
        </p:nvSpPr>
        <p:spPr>
          <a:xfrm>
            <a:off x="576743" y="3590103"/>
            <a:ext cx="11038512" cy="3298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dirty="0">
                <a:solidFill>
                  <a:srgbClr val="123256"/>
                </a:solidFill>
                <a:latin typeface="+mj-lt"/>
              </a:rPr>
              <a:t>Decentralizētās kanalizācijas sistēmu reģistra izveide un uzturēšana</a:t>
            </a:r>
          </a:p>
          <a:p>
            <a:pPr marL="0" indent="0">
              <a:buFont typeface="Arial" panose="020B0604020202020204" pitchFamily="34" charset="0"/>
              <a:buNone/>
            </a:pPr>
            <a:r>
              <a:rPr lang="lv-LV" sz="2100" b="1" dirty="0">
                <a:solidFill>
                  <a:srgbClr val="123256"/>
                </a:solidFill>
                <a:latin typeface="+mj-lt"/>
              </a:rPr>
              <a:t>2021.gads </a:t>
            </a:r>
          </a:p>
          <a:p>
            <a:pPr marL="0" indent="0">
              <a:buFont typeface="Arial" panose="020B0604020202020204" pitchFamily="34" charset="0"/>
              <a:buNone/>
            </a:pPr>
            <a:r>
              <a:rPr lang="lv-LV" sz="2000" dirty="0">
                <a:solidFill>
                  <a:srgbClr val="123256"/>
                </a:solidFill>
                <a:latin typeface="+mj-lt"/>
              </a:rPr>
              <a:t>1. Ģeogrāfiskās informācijas sistēmā ievadītas visas reģistrētās decentralizētās kanalizācijas sistēmas - 245</a:t>
            </a:r>
            <a:r>
              <a:rPr lang="lv-LV" sz="2100" dirty="0">
                <a:solidFill>
                  <a:srgbClr val="123256"/>
                </a:solidFill>
                <a:latin typeface="+mj-lt"/>
              </a:rPr>
              <a:t> </a:t>
            </a:r>
          </a:p>
          <a:p>
            <a:pPr marL="0" indent="0">
              <a:buFont typeface="Arial" panose="020B0604020202020204" pitchFamily="34" charset="0"/>
              <a:buNone/>
            </a:pPr>
            <a:r>
              <a:rPr lang="lv-LV" sz="2100" dirty="0">
                <a:solidFill>
                  <a:srgbClr val="123256"/>
                </a:solidFill>
                <a:latin typeface="+mj-lt"/>
              </a:rPr>
              <a:t>2. ATIS sistēmā ievadīta informācija par pilsētas un pagastu ūdensvadu tīkliem</a:t>
            </a:r>
          </a:p>
          <a:p>
            <a:pPr marL="0" indent="0">
              <a:buFont typeface="Arial" panose="020B0604020202020204" pitchFamily="34" charset="0"/>
              <a:buNone/>
            </a:pPr>
            <a:r>
              <a:rPr lang="lv-LV" sz="2100" b="1" dirty="0">
                <a:solidFill>
                  <a:srgbClr val="123256"/>
                </a:solidFill>
                <a:latin typeface="+mj-lt"/>
              </a:rPr>
              <a:t>2022.gads </a:t>
            </a:r>
          </a:p>
          <a:p>
            <a:pPr marL="0" indent="0">
              <a:buFont typeface="Arial" panose="020B0604020202020204" pitchFamily="34" charset="0"/>
              <a:buNone/>
            </a:pPr>
            <a:r>
              <a:rPr lang="lv-LV" sz="2000" dirty="0">
                <a:solidFill>
                  <a:srgbClr val="123256"/>
                </a:solidFill>
                <a:latin typeface="+mj-lt"/>
              </a:rPr>
              <a:t>1. Turpināt decentralizēto kanalizācijas sistēmu reģistrēšanu un ievadīšanu ģeogrāfiskās informācijas sistēmā</a:t>
            </a:r>
          </a:p>
          <a:p>
            <a:pPr marL="0" indent="0">
              <a:buNone/>
            </a:pPr>
            <a:r>
              <a:rPr lang="lv-LV" sz="2000" dirty="0">
                <a:solidFill>
                  <a:srgbClr val="123256"/>
                </a:solidFill>
                <a:latin typeface="+mj-lt"/>
              </a:rPr>
              <a:t>2. ATIS sistēmā ievadīta informācija par pilsētas un pagastu kanalizācijas tīkliem</a:t>
            </a:r>
          </a:p>
          <a:p>
            <a:pPr marL="0" indent="0">
              <a:buFont typeface="Arial" panose="020B0604020202020204" pitchFamily="34" charset="0"/>
              <a:buNone/>
            </a:pPr>
            <a:endParaRPr lang="lv-LV" sz="2000" dirty="0">
              <a:solidFill>
                <a:srgbClr val="123256"/>
              </a:solidFill>
              <a:latin typeface="+mj-lt"/>
            </a:endParaRPr>
          </a:p>
        </p:txBody>
      </p:sp>
    </p:spTree>
    <p:extLst>
      <p:ext uri="{BB962C8B-B14F-4D97-AF65-F5344CB8AC3E}">
        <p14:creationId xmlns:p14="http://schemas.microsoft.com/office/powerpoint/2010/main" val="3749996041"/>
      </p:ext>
    </p:extLst>
  </p:cSld>
  <p:clrMapOvr>
    <a:masterClrMapping/>
  </p:clrMapOvr>
</p:sld>
</file>

<file path=ppt/theme/theme1.xml><?xml version="1.0" encoding="utf-8"?>
<a:theme xmlns:a="http://schemas.openxmlformats.org/drawingml/2006/main" name="Office dizains">
  <a:themeElements>
    <a:clrScheme name="Zils">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1178</Words>
  <Application>Microsoft Office PowerPoint</Application>
  <PresentationFormat>Platekrāna</PresentationFormat>
  <Paragraphs>420</Paragraphs>
  <Slides>9</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9</vt:i4>
      </vt:variant>
    </vt:vector>
  </HeadingPairs>
  <TitlesOfParts>
    <vt:vector size="13" baseType="lpstr">
      <vt:lpstr>Arial</vt:lpstr>
      <vt:lpstr>Calibri</vt:lpstr>
      <vt:lpstr>Times New Roman</vt:lpstr>
      <vt:lpstr>Office dizains</vt:lpstr>
      <vt:lpstr>SIA "KULDĪGAS ŪDENS"</vt:lpstr>
      <vt:lpstr>Ūdensvadu remonti pagastos</vt:lpstr>
      <vt:lpstr>Ūdenssaimniecības infrastruktūras tehnoloģiskā modernizācija</vt:lpstr>
      <vt:lpstr>PowerPoint prezentācija</vt:lpstr>
      <vt:lpstr>Ūdenssaimniecības infrastruktūras tehnoloģiskā modernizācija</vt:lpstr>
      <vt:lpstr>Tehnoloģiju modernizēšana, pilnveide,  jaunu un videi draudzīgu tehnoloģiju ieviešana</vt:lpstr>
      <vt:lpstr>Saimnieciskās darbības efektivitātes paaugstināšana</vt:lpstr>
      <vt:lpstr>Elektroenerģijas patēriņš 2021.gadā</vt:lpstr>
      <vt:lpstr>Notekūdeņu un lietus ūdens savākšanas un attīrīšanas sistēmu attīstība, sistēmas apsaimniekošana un uzturēšana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MariteB</dc:creator>
  <cp:lastModifiedBy>MariteB</cp:lastModifiedBy>
  <cp:revision>60</cp:revision>
  <cp:lastPrinted>2022-08-25T09:05:37Z</cp:lastPrinted>
  <dcterms:created xsi:type="dcterms:W3CDTF">2022-08-24T05:38:27Z</dcterms:created>
  <dcterms:modified xsi:type="dcterms:W3CDTF">2022-08-25T11:58:26Z</dcterms:modified>
</cp:coreProperties>
</file>